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7" r:id="rId23"/>
    <p:sldId id="277" r:id="rId24"/>
    <p:sldId id="278" r:id="rId25"/>
    <p:sldId id="279" r:id="rId26"/>
    <p:sldId id="280" r:id="rId27"/>
    <p:sldId id="281" r:id="rId28"/>
    <p:sldId id="288" r:id="rId29"/>
    <p:sldId id="282" r:id="rId30"/>
    <p:sldId id="283" r:id="rId31"/>
    <p:sldId id="284" r:id="rId32"/>
    <p:sldId id="285" r:id="rId33"/>
    <p:sldId id="286" r:id="rId34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slide" Target="../slides/slide4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physics#pid=678633f902dd36cfead7b08e#tid=6790bd8458ebf60009e4435b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10186416" y="5138928"/>
            <a:ext cx="1746504" cy="76809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物理</a:t>
            </a:r>
            <a:endParaRPr lang="en-US" sz="4400" dirty="0"/>
          </a:p>
        </p:txBody>
      </p:sp>
      <p:sp>
        <p:nvSpPr>
          <p:cNvPr id="4" name="MasterShapeName"/>
          <p:cNvSpPr/>
          <p:nvPr/>
        </p:nvSpPr>
        <p:spPr>
          <a:xfrm>
            <a:off x="10479024" y="5897880"/>
            <a:ext cx="1115568" cy="402336"/>
          </a:xfrm>
          <a:prstGeom prst="rect">
            <a:avLst/>
          </a:prstGeom>
          <a:solidFill>
            <a:srgbClr val="FF6600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MasterShapeName"/>
          <p:cNvSpPr/>
          <p:nvPr/>
        </p:nvSpPr>
        <p:spPr>
          <a:xfrm>
            <a:off x="10479024" y="5907024"/>
            <a:ext cx="1106424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b="1" i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新教材</a:t>
            </a:r>
            <a:endParaRPr lang="en-US" sz="2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0152" y="6272784"/>
            <a:ext cx="1508760" cy="42976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3.jpeg"/><Relationship Id="rId1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9.jpeg"/><Relationship Id="rId1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Relationship Id="rId3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8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T_7_BD.28_1#140f54109?pid=4a0b67ba4&amp;color=0,0,0&amp;vtp=1&amp;bt=1&amp;bbb=1"/>
          <p:cNvSpPr/>
          <p:nvPr/>
        </p:nvSpPr>
        <p:spPr>
          <a:xfrm>
            <a:off x="612648" y="486000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物体在真空中一定做自由落体运动。(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3" name="QT_7_AN.29_1#140f54109.bracket?pid=4a0b67ba4&amp;color=0,0,0&amp;vpa=14&amp;vtp=1"/>
          <p:cNvSpPr/>
          <p:nvPr/>
        </p:nvSpPr>
        <p:spPr>
          <a:xfrm>
            <a:off x="6522117" y="474570"/>
            <a:ext cx="527050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×</a:t>
            </a:r>
            <a:endParaRPr lang="en-US" altLang="zh-CN" sz="2400" dirty="0"/>
          </a:p>
        </p:txBody>
      </p:sp>
      <p:sp>
        <p:nvSpPr>
          <p:cNvPr id="4" name="QT_7_BD.30_1#1cb649def?pid=4a0b67ba4&amp;color=0,0,0&amp;vtp=1&amp;bbb=1"/>
          <p:cNvSpPr/>
          <p:nvPr/>
        </p:nvSpPr>
        <p:spPr>
          <a:xfrm>
            <a:off x="612648" y="1022764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由静止释放的物体只在重力作用下一定做自由落体运动。(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5" name="QT_7_AN.31_1#1cb649def.bracket?pid=4a0b67ba4&amp;color=0,0,0&amp;vpa=15&amp;vtp=1"/>
          <p:cNvSpPr/>
          <p:nvPr/>
        </p:nvSpPr>
        <p:spPr>
          <a:xfrm>
            <a:off x="9328817" y="1011334"/>
            <a:ext cx="387350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√</a:t>
            </a:r>
            <a:endParaRPr lang="en-US" altLang="zh-CN" sz="2400" dirty="0"/>
          </a:p>
        </p:txBody>
      </p:sp>
      <p:sp>
        <p:nvSpPr>
          <p:cNvPr id="6" name="QT_7_BD.32_1#db42e9580?pid=4a0b67ba4&amp;color=0,0,0&amp;vtp=1&amp;bbb=1"/>
          <p:cNvSpPr/>
          <p:nvPr/>
        </p:nvSpPr>
        <p:spPr>
          <a:xfrm>
            <a:off x="612648" y="1557434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（3）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质量越大的物体自由落体加速度越大。(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7" name="QT_7_AN.33_1#db42e9580.bracket?pid=4a0b67ba4&amp;color=0,0,0&amp;vpa=16&amp;vtp=1"/>
          <p:cNvSpPr/>
          <p:nvPr/>
        </p:nvSpPr>
        <p:spPr>
          <a:xfrm>
            <a:off x="6826917" y="1546004"/>
            <a:ext cx="527050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×</a:t>
            </a:r>
            <a:endParaRPr lang="en-US" altLang="zh-CN" sz="2400" dirty="0"/>
          </a:p>
        </p:txBody>
      </p:sp>
      <p:sp>
        <p:nvSpPr>
          <p:cNvPr id="8" name="QT_7_BD.34_1#7cfb5ab2c?pid=4a0b67ba4&amp;color=0,0,0&amp;vtp=1&amp;bbb=1"/>
          <p:cNvSpPr/>
          <p:nvPr/>
        </p:nvSpPr>
        <p:spPr>
          <a:xfrm>
            <a:off x="612648" y="2092104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（4）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物体由某高度从静止下落一定做自由落体运动。(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9" name="QT_7_AN.35_1#7cfb5ab2c.bracket?pid=4a0b67ba4&amp;color=0,0,0&amp;vpa=17&amp;vtp=1"/>
          <p:cNvSpPr/>
          <p:nvPr/>
        </p:nvSpPr>
        <p:spPr>
          <a:xfrm>
            <a:off x="8046117" y="2080674"/>
            <a:ext cx="527050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×</a:t>
            </a:r>
            <a:endParaRPr lang="en-US" altLang="zh-CN" sz="2400" dirty="0"/>
          </a:p>
        </p:txBody>
      </p:sp>
      <p:sp>
        <p:nvSpPr>
          <p:cNvPr id="10" name="QT_7_BD.36_1#a2d7f8e41?pid=4a0b67ba4&amp;color=0,0,0&amp;vtp=1&amp;bbb=1"/>
          <p:cNvSpPr/>
          <p:nvPr/>
        </p:nvSpPr>
        <p:spPr>
          <a:xfrm>
            <a:off x="612648" y="2626774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（5）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竖直上抛最高点速度为零而加速度不为零。(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11" name="QT_7_AN.37_1#a2d7f8e41.bracket?pid=4a0b67ba4&amp;color=0,0,0&amp;vpa=18&amp;vtp=1"/>
          <p:cNvSpPr/>
          <p:nvPr/>
        </p:nvSpPr>
        <p:spPr>
          <a:xfrm>
            <a:off x="7500017" y="2615344"/>
            <a:ext cx="387350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√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5" grpId="0" animBg="1" build="p"/>
      <p:bldP spid="7" grpId="0" animBg="1" build="p"/>
      <p:bldP spid="9" grpId="0" animBg="1" build="p"/>
      <p:bldP spid="11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6_BD.38_1#47359c62b?pid=6ce27c20a&amp;color=0,0,0&amp;vtp=1&amp;bt=1&amp;bbb=1&amp;hb=1"/>
              <p:cNvSpPr/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人教版必修第一册改编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）课堂中，老师在做“用直尺测同学的反应时间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”实验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，若测出某同学捏住直尺时，直尺下落的高度为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20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，那么这位同学的反应时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间是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取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QC_6_BD.38_1#47359c62b?pid=6ce27c20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blipFill rotWithShape="1">
                <a:blip r:embed="rId1"/>
                <a:stretch>
                  <a:fillRect l="-5" t="-14" r="2" b="-36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6_AN.39_1#47359c62b.bracket?pid=6ce27c20a&amp;color=0,0,0&amp;vpa=19&amp;vtp=1"/>
          <p:cNvSpPr/>
          <p:nvPr/>
        </p:nvSpPr>
        <p:spPr>
          <a:xfrm>
            <a:off x="3382549" y="1592170"/>
            <a:ext cx="4238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6_BD.38_2#47359c62b.choices?pid=6ce27c20a&amp;color=0,0,0&amp;vtp=1&amp;bbb=1"/>
              <p:cNvSpPr/>
              <p:nvPr/>
            </p:nvSpPr>
            <p:spPr>
              <a:xfrm>
                <a:off x="612648" y="2080611"/>
                <a:ext cx="10963656" cy="8255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6500"/>
                  </a:lnSpc>
                  <a:tabLst>
                    <a:tab pos="2800985" algn="l"/>
                    <a:tab pos="5589270" algn="l"/>
                    <a:tab pos="8378190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8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C_6_BD.38_2#47359c62b.choices?pid=6ce27c20a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080611"/>
                <a:ext cx="10963656" cy="825500"/>
              </a:xfrm>
              <a:prstGeom prst="rect">
                <a:avLst/>
              </a:prstGeom>
              <a:blipFill rotWithShape="1">
                <a:blip r:embed="rId2"/>
                <a:stretch>
                  <a:fillRect l="-5" t="-43" r="2" b="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6_BD.40_1#bf98cd9fa?pid=6ce27c20a&amp;color=0,0,0&amp;vtp=1&amp;bbb=1&amp;hb=1"/>
              <p:cNvSpPr/>
              <p:nvPr/>
            </p:nvSpPr>
            <p:spPr>
              <a:xfrm>
                <a:off x="612648" y="2906111"/>
                <a:ext cx="10963656" cy="11176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人教版必修第一册改编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）悬崖跳水中，运动员从离水面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𝐻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高处自由下落至水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面所用时间为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，则当下落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时，运动员离水面的高度为（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不计空气阻力）(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QC_6_BD.40_1#bf98cd9fa?pid=6ce27c20a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906111"/>
                <a:ext cx="10963656" cy="1117600"/>
              </a:xfrm>
              <a:prstGeom prst="rect">
                <a:avLst/>
              </a:prstGeom>
              <a:blipFill rotWithShape="1">
                <a:blip r:embed="rId3"/>
                <a:stretch>
                  <a:fillRect l="-5" t="-31" r="-791" b="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C_6_AN.41_1#bf98cd9fa.bracket?pid=6ce27c20a&amp;color=0,0,0&amp;vpa=20&amp;vtp=1"/>
          <p:cNvSpPr/>
          <p:nvPr/>
        </p:nvSpPr>
        <p:spPr>
          <a:xfrm>
            <a:off x="10818464" y="3590323"/>
            <a:ext cx="423863" cy="3547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29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QC_6_BD.40_2#bf98cd9fa.choices?pid=6ce27c20a&amp;color=0,0,0&amp;vtp=1&amp;bbb=1"/>
              <p:cNvSpPr/>
              <p:nvPr/>
            </p:nvSpPr>
            <p:spPr>
              <a:xfrm>
                <a:off x="612648" y="4034823"/>
                <a:ext cx="10963656" cy="71043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6100"/>
                  </a:lnSpc>
                  <a:tabLst>
                    <a:tab pos="2800985" algn="l"/>
                    <a:tab pos="5589270" algn="l"/>
                    <a:tab pos="8378190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𝐻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𝐻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𝐻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7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8</m:t>
                        </m:r>
                      </m:den>
                    </m:f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𝐻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7" name="QC_6_BD.40_2#bf98cd9fa.choices?pid=6ce27c20a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034823"/>
                <a:ext cx="10963656" cy="710438"/>
              </a:xfrm>
              <a:prstGeom prst="rect">
                <a:avLst/>
              </a:prstGeom>
              <a:blipFill rotWithShape="1">
                <a:blip r:embed="rId4"/>
                <a:stretch>
                  <a:fillRect l="-5" t="-5" r="2" b="-90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6" grpId="0" animBg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0c3848868.fixed?pid=e45ff0c23&amp;color=0,0,0&amp;vtp=1&amp;bbb=1"/>
          <p:cNvSpPr/>
          <p:nvPr/>
        </p:nvSpPr>
        <p:spPr>
          <a:xfrm>
            <a:off x="0" y="2157984"/>
            <a:ext cx="12188952" cy="14356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5900"/>
              </a:lnSpc>
            </a:pPr>
            <a:r>
              <a:rPr lang="en-US" altLang="zh-CN" sz="48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关键能力·核心突破</a:t>
            </a:r>
            <a:endParaRPr lang="en-US" altLang="zh-CN" sz="4800" dirty="0"/>
          </a:p>
        </p:txBody>
      </p:sp>
    </p:spTree>
  </p:cSld>
  <p:clrMapOvr>
    <a:masterClrMapping/>
  </p:clrMapOvr>
  <p:transition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3a4f3a8ba?pid=0c3848868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考点一</a:t>
            </a:r>
            <a:r>
              <a:rPr lang="en-US" altLang="zh-CN" sz="30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自由落体运动和竖直上抛运动</a:t>
            </a:r>
            <a:endParaRPr lang="en-US" altLang="zh-CN" sz="3000" dirty="0"/>
          </a:p>
        </p:txBody>
      </p:sp>
      <p:sp>
        <p:nvSpPr>
          <p:cNvPr id="3" name="P_5_BD#572725fbd?sp=1&amp;pid=3a4f3a8ba&amp;color=0,0,0&amp;vtp=1&amp;bbb=1&amp;hb=1"/>
          <p:cNvSpPr/>
          <p:nvPr/>
        </p:nvSpPr>
        <p:spPr>
          <a:xfrm>
            <a:off x="612648" y="1148154"/>
            <a:ext cx="10963656" cy="15962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一切匀加速直线运动的公式均适用于自由落体运动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，特别是初速度为零的匀加速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直线运动的比例关系式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常在自由落体运动中应用。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2.竖直上抛的重要特性</a:t>
            </a:r>
            <a:endParaRPr lang="en-US" altLang="zh-CN" sz="2400" dirty="0"/>
          </a:p>
        </p:txBody>
      </p:sp>
      <p:pic>
        <p:nvPicPr>
          <p:cNvPr id="5" name="P_5_BD#572725fbd?pid=3a4f3a8ba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2864202"/>
            <a:ext cx="768096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_5_BD#572725fbd?sp=1&amp;pid=3a4f3a8ba&amp;color=0,0,0&amp;vtp=1&amp;bt=1&amp;bbb=1&amp;hb=1"/>
              <p:cNvSpPr/>
              <p:nvPr/>
            </p:nvSpPr>
            <p:spPr>
              <a:xfrm>
                <a:off x="612648" y="486000"/>
                <a:ext cx="10963656" cy="43903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（1）对称性：如图所示，物体以初速度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竖直上抛，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为途中的任意两点，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为最高点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①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时间对称性：物体上升过程中从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→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所用时间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𝐴𝐶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和下降过程中从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𝐶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→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所用时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𝐶𝐴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相等，同理有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𝐵𝐴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②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速度对称性：物体上升过程经过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点的速度与下降过程经过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点的速度大小相等，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方向相反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③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能量对称性：物体从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→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和从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d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→</m:t>
                        </m:r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重力势能变化量的大小相等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，均等于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P_5_BD#572725fbd?sp=1&amp;pid=3a4f3a8b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390390"/>
              </a:xfrm>
              <a:prstGeom prst="rect">
                <a:avLst/>
              </a:prstGeom>
              <a:blipFill rotWithShape="1">
                <a:blip r:embed="rId1"/>
                <a:stretch>
                  <a:fillRect l="-5" t="-5" r="-1590" b="-12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_BD#572725fbd?sp=1&amp;pid=3a4f3a8ba&amp;color=0,0,0&amp;mp=1&amp;vtp=1&amp;bt=1&amp;bbb=1"/>
          <p:cNvSpPr/>
          <p:nvPr/>
        </p:nvSpPr>
        <p:spPr>
          <a:xfrm>
            <a:off x="612648" y="486000"/>
            <a:ext cx="10963656" cy="32727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）多解性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①在竖直上抛运动中，当物体经过抛出点上方某一位置时，可能处于上升阶段，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也可能处于下降阶段，因此这类问题可能造成时间多解或者速度多解，也可能造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成路程多解。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②当只知道物体与抛出点的距离关系时，物体可能在抛出点上方，也可能在抛出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点下方。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f88ba4444?sp=1&amp;pid=3a4f3a8ba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考向1</a:t>
            </a:r>
            <a:r>
              <a:rPr lang="en-US" altLang="zh-CN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自由落体运动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6_BD.42_1#2f2115a1d?pid=f88ba4444&amp;color=0,0,0&amp;vtp=1&amp;bbb=1&amp;hb=1"/>
              <p:cNvSpPr/>
              <p:nvPr/>
            </p:nvSpPr>
            <p:spPr>
              <a:xfrm>
                <a:off x="612648" y="1098931"/>
                <a:ext cx="10963656" cy="1592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例1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（2024·广西卷·3，4分）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让质量为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kg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的石块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从足够高处自由下落，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在下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落的第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末速度大小为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，再将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和质量为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kg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的石块绑为一个整体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从原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高度自由下落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在下落的第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末速度大小为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取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6_BD.42_1#2f2115a1d?pid=f88ba4444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98931"/>
                <a:ext cx="10963656" cy="1592199"/>
              </a:xfrm>
              <a:prstGeom prst="rect">
                <a:avLst/>
              </a:prstGeom>
              <a:blipFill rotWithShape="1">
                <a:blip r:embed="rId1"/>
                <a:stretch>
                  <a:fillRect l="-5" t="-24" r="-1533" b="-36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6_AN.43_1#2f2115a1d.bracket?pid=f88ba4444&amp;color=0,0,0&amp;vpa=21&amp;vtp=1"/>
          <p:cNvSpPr/>
          <p:nvPr/>
        </p:nvSpPr>
        <p:spPr>
          <a:xfrm>
            <a:off x="9887172" y="2205101"/>
            <a:ext cx="4238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6_BD.42_2#2f2115a1d.choices?pid=f88ba4444&amp;color=0,0,0&amp;vtp=1&amp;bbb=1"/>
              <p:cNvSpPr/>
              <p:nvPr/>
            </p:nvSpPr>
            <p:spPr>
              <a:xfrm>
                <a:off x="612648" y="2748060"/>
                <a:ext cx="10963656" cy="46780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200"/>
                  </a:lnSpc>
                  <a:tabLst>
                    <a:tab pos="2673985" algn="l"/>
                    <a:tab pos="5487670" algn="l"/>
                    <a:tab pos="8327390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15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6_BD.42_2#2f2115a1d.choices?pid=f88ba4444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748060"/>
                <a:ext cx="10963656" cy="467805"/>
              </a:xfrm>
              <a:prstGeom prst="rect">
                <a:avLst/>
              </a:prstGeom>
              <a:blipFill rotWithShape="1">
                <a:blip r:embed="rId2"/>
                <a:stretch>
                  <a:fillRect l="-5" t="-89" r="2" b="-139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6_AS.44_1#2f2115a1d?pid=f88ba4444&amp;color=0,0,0&amp;vtp=1&amp;bbb=1&amp;hb=1"/>
              <p:cNvSpPr/>
              <p:nvPr/>
            </p:nvSpPr>
            <p:spPr>
              <a:xfrm>
                <a:off x="612648" y="3226787"/>
                <a:ext cx="10963656" cy="10374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重物自由下落做自由落体运动，与质量无关，则下落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后速度大小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，故选B。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C_6_AS.44_1#2f2115a1d?pid=f88ba4444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226787"/>
                <a:ext cx="10963656" cy="1037400"/>
              </a:xfrm>
              <a:prstGeom prst="rect">
                <a:avLst/>
              </a:prstGeom>
              <a:blipFill rotWithShape="1">
                <a:blip r:embed="rId3"/>
                <a:stretch>
                  <a:fillRect l="-5" t="-34" r="2" b="-52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  <p:bldP spid="6" grpId="0" animBg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6_BD.45_1#9ae32d284?htil=1&amp;pid=f88ba4444&amp;color=0,0,0&amp;tib=255,255,255&amp;vtp=1&amp;hs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5898" y="540864"/>
            <a:ext cx="1755648" cy="350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6_BD.45_2#9ae32d284?htil=1&amp;pid=f88ba4444&amp;color=0,0,0&amp;vtp=1&amp;bt=1&amp;bbb=1&amp;hb=1&amp;hs=1"/>
              <p:cNvSpPr/>
              <p:nvPr/>
            </p:nvSpPr>
            <p:spPr>
              <a:xfrm>
                <a:off x="612775" y="485775"/>
                <a:ext cx="9079865" cy="262191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迁移应用1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（2024·辽宁沈阳模拟）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如图所示，有一根长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的木棍悬挂在某房顶上的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点，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它自由下落时经过一高为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endParaRPr lang="en-US" altLang="zh-CN" sz="2400" b="0" i="0" dirty="0">
                  <a:solidFill>
                    <a:srgbClr val="000000"/>
                  </a:solidFill>
                  <a:latin typeface="Cambria Math" panose="02040503050406030204" pitchFamily="18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的窗口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，通过窗口所用的时间为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，不计空气阻力，取重力加</a:t>
                </a:r>
                <a:endParaRPr lang="en-US" altLang="zh-CN" sz="2400" dirty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  <a:sym typeface="+mn-ea"/>
                </a:endParaRPr>
              </a:p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速度大小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 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，则窗口上边缘离悬点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的距离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</m:oMath>
                </a14:m>
                <a:r>
                  <a:rPr lang="en-US" altLang="zh-CN" sz="240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 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为(</a:t>
                </a:r>
                <a:r>
                  <a:rPr lang="en-US" altLang="zh-CN" sz="24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  <a:sym typeface="+mn-ea"/>
                  </a:rPr>
                  <a:t>      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)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endParaRPr lang="en-US" altLang="zh-CN" sz="2400" dirty="0"/>
              </a:p>
            </p:txBody>
          </p:sp>
        </mc:Choice>
        <mc:Fallback>
          <p:sp>
            <p:nvSpPr>
              <p:cNvPr id="3" name="QC_6_BD.45_2#9ae32d284?htil=1&amp;pid=f88ba4444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5" y="485775"/>
                <a:ext cx="9079865" cy="2621915"/>
              </a:xfrm>
              <a:prstGeom prst="rect">
                <a:avLst/>
              </a:prstGeom>
              <a:blipFill rotWithShape="1">
                <a:blip r:embed="rId2"/>
                <a:stretch>
                  <a:fillRect r="-504" b="-55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6_BD.45_3#9ae32d284?htil=1&amp;pid=f88ba4444&amp;color=0,0,0&amp;vtp=1&amp;bbb=1&amp;hb=1&amp;hs=1"/>
          <p:cNvSpPr/>
          <p:nvPr/>
        </p:nvSpPr>
        <p:spPr>
          <a:xfrm>
            <a:off x="612648" y="1533242"/>
            <a:ext cx="9079992" cy="15921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endParaRPr lang="en-US" altLang="zh-CN" sz="2400" dirty="0"/>
          </a:p>
        </p:txBody>
      </p:sp>
      <p:sp>
        <p:nvSpPr>
          <p:cNvPr id="5" name="QC_6_AN.46_1#9ae32d284.bracket?pid=f88ba4444&amp;color=0,0,0&amp;vpa=22&amp;vtp=1"/>
          <p:cNvSpPr/>
          <p:nvPr/>
        </p:nvSpPr>
        <p:spPr>
          <a:xfrm>
            <a:off x="8476900" y="2151732"/>
            <a:ext cx="4413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6_BD.45_4#9ae32d284.choices?htil=1&amp;pid=f88ba4444&amp;color=0,0,0&amp;vtp=1&amp;bbb=1&amp;hs=1"/>
              <p:cNvSpPr/>
              <p:nvPr/>
            </p:nvSpPr>
            <p:spPr>
              <a:xfrm>
                <a:off x="612648" y="3021745"/>
                <a:ext cx="9079992" cy="46780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200"/>
                  </a:lnSpc>
                  <a:tabLst>
                    <a:tab pos="2332990" algn="l"/>
                    <a:tab pos="4641215" algn="l"/>
                    <a:tab pos="6962140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55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45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95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05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C_6_BD.45_4#9ae32d284.choices?htil=1&amp;pid=f88ba4444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021745"/>
                <a:ext cx="9079992" cy="467805"/>
              </a:xfrm>
              <a:prstGeom prst="rect">
                <a:avLst/>
              </a:prstGeom>
              <a:blipFill rotWithShape="1">
                <a:blip r:embed="rId3"/>
                <a:stretch>
                  <a:fillRect l="-6" t="-89" b="-139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QC_6_AS.47_1#9ae32d284?htil=1&amp;pid=f88ba4444&amp;color=0,0,0&amp;vtp=1&amp;bbb=1&amp;hb=1&amp;hs=1"/>
              <p:cNvSpPr/>
              <p:nvPr/>
            </p:nvSpPr>
            <p:spPr>
              <a:xfrm>
                <a:off x="612648" y="3711355"/>
                <a:ext cx="9079992" cy="4745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设木棍下端和窗口上边缘对齐时，下落的时间为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，木棍上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7" name="QC_6_AS.47_1#9ae32d284?htil=1&amp;pid=f88ba4444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711355"/>
                <a:ext cx="9079992" cy="474599"/>
              </a:xfrm>
              <a:prstGeom prst="rect">
                <a:avLst/>
              </a:prstGeom>
              <a:blipFill rotWithShape="1">
                <a:blip r:embed="rId4"/>
                <a:stretch>
                  <a:fillRect l="-6" t="-87" r="7" b="-12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QC_6_AS.47_1#9ae32d284?htil=1&amp;pid=f88ba4444&amp;color=0,0,0&amp;vtp=1&amp;bbb=1&amp;hb=1&amp;hs=1"/>
              <p:cNvSpPr/>
              <p:nvPr/>
            </p:nvSpPr>
            <p:spPr>
              <a:xfrm>
                <a:off x="611994" y="4190082"/>
                <a:ext cx="10968012" cy="147853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6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端和窗口下边缘对齐时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，下落的时间为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，根据运动学规律有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sSubSup>
                      <m:sSub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9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sSubSup>
                      <m:sSub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，联立解得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55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，A项正确。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8" name="QC_6_AS.47_1#9ae32d284?htil=1&amp;pid=f88ba4444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94" y="4190082"/>
                <a:ext cx="10968012" cy="1478534"/>
              </a:xfrm>
              <a:prstGeom prst="rect">
                <a:avLst/>
              </a:prstGeom>
              <a:blipFill rotWithShape="1">
                <a:blip r:embed="rId5"/>
                <a:stretch>
                  <a:fillRect l="-4" t="-24" r="1" b="-39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  <p:bldP spid="7" grpId="0" animBg="1" build="p"/>
      <p:bldP spid="8" grpId="0" animBg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f0888535c?sp=1&amp;pid=3a4f3a8ba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考向2</a:t>
            </a:r>
            <a:r>
              <a:rPr lang="en-US" altLang="zh-CN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竖直上抛运动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6_BD.48_1#86038b56a?pid=f0888535c&amp;color=0,0,0&amp;vtp=1&amp;bbb=1&amp;hb=1"/>
              <p:cNvSpPr/>
              <p:nvPr/>
            </p:nvSpPr>
            <p:spPr>
              <a:xfrm>
                <a:off x="612648" y="1098931"/>
                <a:ext cx="10963656" cy="159562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例2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气球下挂一重物，以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的速度匀速上升，当到达离地高度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175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处时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，悬挂重物的绳子突然断裂，那么重物经多长时间落到地面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？落地时的速度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多大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？（空气阻力不计，取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O_6_BD.48_1#86038b56a?pid=f0888535c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98931"/>
                <a:ext cx="10963656" cy="1595628"/>
              </a:xfrm>
              <a:prstGeom prst="rect">
                <a:avLst/>
              </a:prstGeom>
              <a:blipFill rotWithShape="1">
                <a:blip r:embed="rId1"/>
                <a:stretch>
                  <a:fillRect l="-5" t="-24" r="-32" b="-34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6_AN.49_1#86038b56a?pid=f0888535c&amp;color=0,0,0&amp;vtp=1&amp;bbb=1"/>
              <p:cNvSpPr/>
              <p:nvPr/>
            </p:nvSpPr>
            <p:spPr>
              <a:xfrm>
                <a:off x="612648" y="2748060"/>
                <a:ext cx="10963656" cy="4686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[答案]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7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;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O_6_AN.49_1#86038b56a?pid=f0888535c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748060"/>
                <a:ext cx="10963656" cy="468630"/>
              </a:xfrm>
              <a:prstGeom prst="rect">
                <a:avLst/>
              </a:prstGeom>
              <a:blipFill rotWithShape="1">
                <a:blip r:embed="rId2"/>
                <a:stretch>
                  <a:fillRect l="-5" t="-89" r="2" b="-137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6_AS.50_1#86038b56a?pid=f0888535c&amp;color=0,0,0&amp;vtp=1&amp;bt=1&amp;bbb=1&amp;hb=1"/>
              <p:cNvSpPr/>
              <p:nvPr/>
            </p:nvSpPr>
            <p:spPr>
              <a:xfrm>
                <a:off x="612648" y="486000"/>
                <a:ext cx="10963656" cy="37338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解法一（分段法）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：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分成上升阶段和下落阶段两个过程处理。</a:t>
                </a:r>
                <a:endParaRPr lang="en-US" altLang="zh-CN" sz="2400" dirty="0"/>
              </a:p>
              <a:p>
                <a:pPr latinLnBrk="1">
                  <a:lnSpc>
                    <a:spcPts val="5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绳子断裂后重物继续上升的时间和上升的高度分别为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𝑔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𝑔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故重物距离地面的最大高度为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𝐻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180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65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重物从最高处自由下落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，落地时间和落地速度大小分别为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𝐻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𝑔</m:t>
                            </m:r>
                          </m:den>
                        </m:f>
                      </m:e>
                    </m:rad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所以从绳子突然断裂到重物落地共需时间为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7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  <a:p>
                <a:pPr latinLnBrk="1">
                  <a:lnSpc>
                    <a:spcPct val="150000"/>
                  </a:lnSpc>
                </a:pPr>
                <a:endParaRPr lang="en-US" altLang="zh-CN" sz="2400" dirty="0"/>
              </a:p>
            </p:txBody>
          </p:sp>
        </mc:Choice>
        <mc:Fallback>
          <p:sp>
            <p:nvSpPr>
              <p:cNvPr id="2" name="QO_6_AS.50_1#86038b56a?pid=f0888535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733800"/>
              </a:xfrm>
              <a:prstGeom prst="rect">
                <a:avLst/>
              </a:prstGeom>
              <a:blipFill rotWithShape="1">
                <a:blip r:embed="rId1"/>
                <a:stretch>
                  <a:fillRect l="-5" t="-6" r="2" b="-14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6_AS.50_1#86038b56a?pid=f0888535c&amp;color=0,0,0&amp;vtp=1&amp;bt=1&amp;bbb=1&amp;hb=1"/>
              <p:cNvSpPr/>
              <p:nvPr/>
            </p:nvSpPr>
            <p:spPr>
              <a:xfrm>
                <a:off x="612648" y="486000"/>
                <a:ext cx="10963656" cy="37553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解法二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（全程法）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：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取全过程作为一个整体考虑，从绳子断裂开始计时，经时间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b="0" i="0" kern="0" spc="-99900">
                  <a:solidFill>
                    <a:srgbClr val="FFFFFF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后重物落到地面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，规定初速度方向为正方向，则重物在时间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内的位移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′=−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175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，由位移公式有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7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舍去）</a:t>
                </a:r>
                <a:endParaRPr lang="en-US" altLang="zh-CN" sz="2400" dirty="0"/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所以重物落地速度为</a:t>
                </a:r>
                <a:endParaRPr lang="en-US" altLang="zh-CN" sz="2400" dirty="0"/>
              </a:p>
              <a:p>
                <a:pPr latinLnBrk="1">
                  <a:lnSpc>
                    <a:spcPts val="43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7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其中负号表示方向向下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，与初速度方向相反，则落地速度大小为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O_6_AS.50_1#86038b56a?pid=f0888535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755390"/>
              </a:xfrm>
              <a:prstGeom prst="rect">
                <a:avLst/>
              </a:prstGeom>
              <a:blipFill rotWithShape="1">
                <a:blip r:embed="rId1"/>
                <a:stretch>
                  <a:fillRect l="-5" t="-6" r="2" b="-1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#67690b9db?pid=f0888535c&amp;color=0,0,0&amp;vtp=1&amp;bt=1&amp;bbb=1"/>
          <p:cNvSpPr/>
          <p:nvPr/>
        </p:nvSpPr>
        <p:spPr>
          <a:xfrm>
            <a:off x="612648" y="486000"/>
            <a:ext cx="10963656" cy="10375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总结归纳</a:t>
            </a:r>
            <a:endParaRPr lang="en-US" altLang="zh-CN" sz="2400" dirty="0"/>
          </a:p>
          <a:p>
            <a:pPr algn="ctr"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竖直上抛运动的研究方法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P_6_BD#67690b9db?colgroup=2,32&amp;pid=f0888535c&amp;color=0,0,0&amp;vtp=1&amp;bbb=1&amp;hb=1"/>
              <p:cNvGraphicFramePr>
                <a:graphicFrameLocks noGrp="1"/>
              </p:cNvGraphicFramePr>
              <p:nvPr/>
            </p:nvGraphicFramePr>
            <p:xfrm>
              <a:off x="612648" y="1660242"/>
              <a:ext cx="10936224" cy="3125343"/>
            </p:xfrm>
            <a:graphic>
              <a:graphicData uri="http://schemas.openxmlformats.org/drawingml/2006/table">
                <a:tbl>
                  <a:tblPr/>
                  <a:tblGrid>
                    <a:gridCol w="859536"/>
                    <a:gridCol w="10076688"/>
                  </a:tblGrid>
                  <a:tr h="982853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分段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法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上升阶段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：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&gt;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𝑎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=−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𝑔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的匀减速直线运动</a:t>
                          </a:r>
                          <a:endParaRPr lang="en-US" altLang="zh-CN" sz="1200" dirty="0"/>
                        </a:p>
                        <a:p>
                          <a:pPr algn="l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下降阶段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：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自由落体运动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42490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全程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法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初速度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向上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加速度为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−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𝑔</m:t>
                              </m:r>
                            </m:oMath>
                          </a14:m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的匀变速直线运动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𝑣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−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𝑔𝑡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400" b="0" i="0" spc="-10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endParaRPr lang="en-US" altLang="zh-CN" sz="2400" b="0" i="0" spc="-10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ℎ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𝑡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𝑔</m:t>
                              </m:r>
                              <m:sSup>
                                <m:sSupPr>
                                  <m:ctrlPr>
                                    <a:rPr lang="en-US" altLang="zh-CN" sz="24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zh-CN" sz="24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（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以竖直向上为正方向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）</a:t>
                          </a:r>
                          <a:endParaRPr lang="en-US" altLang="zh-CN" sz="1200" dirty="0"/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若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𝑣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&gt;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物体上升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；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若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𝑣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&lt;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物体下落</a:t>
                          </a:r>
                          <a:endParaRPr lang="en-US" altLang="zh-CN" sz="1200" dirty="0"/>
                        </a:p>
                        <a:p>
                          <a:pPr marL="0" lvl="0" indent="0" algn="l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若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ℎ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&gt;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物体在抛出点上方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；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若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ℎ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&lt;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物体在抛出点下方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P_6_BD#67690b9db?colgroup=2,32&amp;pid=f0888535c&amp;color=0,0,0&amp;vtp=1&amp;bbb=1&amp;hb=1"/>
              <p:cNvGraphicFramePr>
                <a:graphicFrameLocks noGrp="1"/>
              </p:cNvGraphicFramePr>
              <p:nvPr/>
            </p:nvGraphicFramePr>
            <p:xfrm>
              <a:off x="612648" y="1660242"/>
              <a:ext cx="10936224" cy="3125343"/>
            </p:xfrm>
            <a:graphic>
              <a:graphicData uri="http://schemas.openxmlformats.org/drawingml/2006/table">
                <a:tbl>
                  <a:tblPr/>
                  <a:tblGrid>
                    <a:gridCol w="859536"/>
                    <a:gridCol w="10076688"/>
                  </a:tblGrid>
                  <a:tr h="982980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分段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法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  <a:tr h="2142490">
                    <a:tc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全程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楷体" panose="02010609060101010101" pitchFamily="34" charset="-122"/>
                              <a:cs typeface="Times New Roman" panose="02020603050405020304" pitchFamily="34" charset="-120"/>
                            </a:rPr>
                            <a:t>法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>
    <p:split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6_BD.51_1#3a52f74d8?pid=f0888535c&amp;color=0,0,0&amp;vtp=1&amp;bt=1&amp;bbb=1&amp;hb=1"/>
              <p:cNvSpPr/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迁移应用2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多选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从高为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的位置以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的初速度竖直上抛一物体，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取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，不计空气阻力，当物体到抛出点距离为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15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，所经历的时间可能是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6_BD.51_1#3a52f74d8?pid=f0888535c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592199"/>
              </a:xfrm>
              <a:prstGeom prst="rect">
                <a:avLst/>
              </a:prstGeom>
              <a:blipFill rotWithShape="1">
                <a:blip r:embed="rId1"/>
                <a:stretch>
                  <a:fillRect l="-5" t="-14" r="2" b="-36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6_AN.52_1#3a52f74d8.bracket?pid=f0888535c&amp;color=0,0,0&amp;vpa=23&amp;vtp=1&amp;bbb=1"/>
          <p:cNvSpPr/>
          <p:nvPr/>
        </p:nvSpPr>
        <p:spPr>
          <a:xfrm>
            <a:off x="857916" y="1592170"/>
            <a:ext cx="865188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ACD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6_BD.51_2#3a52f74d8.choices?pid=f0888535c&amp;color=0,0,0&amp;vtp=1&amp;bbb=1"/>
              <p:cNvSpPr/>
              <p:nvPr/>
            </p:nvSpPr>
            <p:spPr>
              <a:xfrm>
                <a:off x="612648" y="2080611"/>
                <a:ext cx="10963656" cy="49942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500"/>
                  </a:lnSpc>
                  <a:tabLst>
                    <a:tab pos="2559685" algn="l"/>
                    <a:tab pos="5093970" algn="l"/>
                    <a:tab pos="7641590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7</m:t>
                        </m:r>
                      </m:e>
                    </m:rad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C_6_BD.51_2#3a52f74d8.choices?pid=f0888535c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080611"/>
                <a:ext cx="10963656" cy="499428"/>
              </a:xfrm>
              <a:prstGeom prst="rect">
                <a:avLst/>
              </a:prstGeom>
              <a:blipFill rotWithShape="1">
                <a:blip r:embed="rId2"/>
                <a:stretch>
                  <a:fillRect l="-5" t="-70" r="2" b="-143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6_AS.53_1#3a52f74d8?pid=f0888535c&amp;color=0,0,0&amp;vtp=1&amp;bbb=1&amp;hb=1"/>
              <p:cNvSpPr/>
              <p:nvPr/>
            </p:nvSpPr>
            <p:spPr>
              <a:xfrm>
                <a:off x="612648" y="2580293"/>
                <a:ext cx="10963656" cy="219252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取竖直向上为正方向，当物体运动到抛出点上方离抛出点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15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，位移为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15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，由位移公式得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；当物体运动到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抛出点下方离抛出点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15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时，位移为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′=−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15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，解得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6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=(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7</m:t>
                        </m:r>
                      </m:e>
                    </m:rad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或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=(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7</m:t>
                        </m:r>
                      </m:e>
                    </m:rad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（负值舍去），A、C、D正确，B错误。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6_AS.53_1#3a52f74d8?pid=f0888535c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580293"/>
                <a:ext cx="10963656" cy="2192528"/>
              </a:xfrm>
              <a:prstGeom prst="rect">
                <a:avLst/>
              </a:prstGeom>
              <a:blipFill rotWithShape="1">
                <a:blip r:embed="rId3"/>
                <a:stretch>
                  <a:fillRect l="-5" t="-13" r="2" b="-30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5" grpId="0" animBg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395204156?pid=0c3848868&amp;color=0,0,0&amp;vtp=1&amp;bt=1&amp;bbb=1"/>
          <p:cNvSpPr/>
          <p:nvPr/>
        </p:nvSpPr>
        <p:spPr>
          <a:xfrm>
            <a:off x="612648" y="486000"/>
            <a:ext cx="10963656" cy="1041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2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考点二</a:t>
            </a:r>
            <a:r>
              <a:rPr lang="en-US" altLang="zh-CN" sz="30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0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匀变速直线运动的多过程问题   </a:t>
            </a:r>
            <a:r>
              <a:rPr lang="en-US" altLang="zh-CN" sz="2000" b="1" i="0" dirty="0">
                <a:solidFill>
                  <a:srgbClr val="000000"/>
                </a:solidFill>
                <a:latin typeface="楷体" panose="02010609060101010101" pitchFamily="34" charset="-122"/>
                <a:ea typeface="楷体" panose="02010609060101010101" pitchFamily="34" charset="-122"/>
                <a:cs typeface="Times New Roman" panose="02020603050405020304" pitchFamily="34" charset="-120"/>
              </a:rPr>
              <a:t>规范审题、答题</a:t>
            </a:r>
            <a:endParaRPr lang="en-US" altLang="zh-CN" sz="2000" b="1" i="0" dirty="0">
              <a:solidFill>
                <a:srgbClr val="000000"/>
              </a:solidFill>
              <a:latin typeface="楷体" panose="02010609060101010101" pitchFamily="34" charset="-122"/>
              <a:ea typeface="楷体" panose="02010609060101010101" pitchFamily="34" charset="-122"/>
              <a:cs typeface="Times New Roman" panose="02020603050405020304" pitchFamily="34" charset="-120"/>
            </a:endParaRPr>
          </a:p>
        </p:txBody>
      </p:sp>
      <p:sp>
        <p:nvSpPr>
          <p:cNvPr id="3" name="P_5#33124d846?sp=1&amp;pid=395204156&amp;color=0,0,0&amp;vtp=1&amp;bbb=1"/>
          <p:cNvSpPr/>
          <p:nvPr/>
        </p:nvSpPr>
        <p:spPr>
          <a:xfrm>
            <a:off x="612648" y="1148154"/>
            <a:ext cx="10963656" cy="49490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.问题特点</a:t>
            </a:r>
            <a:endParaRPr lang="en-US" altLang="zh-CN" sz="2400" b="1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一个物体的运动包含几个阶段，各阶段的运动性质不同，满足不同的运动规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律，衔接处的速度是连接各阶段运动的纽带。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2.基本思路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（1）依据加速度不同，将物体运动分为几个阶段；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（2）分析判断各阶段的运动性质，画出运动示意图；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（3）列出各运动阶段的运动方程；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（4）找出衔接处的速度与各阶段间的位移、时间和加速度间的关系；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（5）联立求解，算出结果，并对结果进行讨论。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5_BD.54_1#101de5a77?sp=1&amp;pid=395204156&amp;color=0,0,0&amp;vtp=1&amp;bt=1&amp;bbb=1&amp;hb=1"/>
              <p:cNvSpPr/>
              <p:nvPr/>
            </p:nvSpPr>
            <p:spPr>
              <a:xfrm>
                <a:off x="612648" y="486000"/>
                <a:ext cx="10963656" cy="15962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例</a:t>
                </a:r>
                <a:r>
                  <a:rPr lang="en-US" altLang="zh-CN" sz="2400" b="1" i="0" spc="-5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3</a:t>
                </a:r>
                <a:r>
                  <a:rPr lang="en-US" altLang="zh-CN" sz="2400" b="1" i="0" spc="-5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spc="-5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（2024·广西卷·13，10分）</a:t>
                </a:r>
                <a:r>
                  <a:rPr lang="en-US" altLang="zh-CN" sz="2400" b="0" i="0" spc="-5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</a:t>
                </a:r>
                <a:r>
                  <a:rPr lang="en-US" altLang="zh-CN" sz="2400" b="0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，轮滑训练场沿直线等间距地摆放着若干个定位</a:t>
                </a:r>
                <a:endParaRPr lang="en-US" altLang="zh-CN" sz="2400" b="0" i="0" spc="-5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锥筒</a:t>
                </a:r>
                <a:r>
                  <a:rPr lang="en-US" altLang="zh-CN" sz="2400" b="0" i="0" spc="-5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，锥筒间距</a:t>
                </a:r>
                <a14:m>
                  <m:oMath xmlns:m="http://schemas.openxmlformats.org/officeDocument/2006/math">
                    <m:r>
                      <a:rPr lang="en-US" altLang="zh-CN" sz="2400" b="0" i="0" spc="-5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𝑑</m:t>
                    </m:r>
                    <m:r>
                      <a:rPr lang="en-US" altLang="zh-CN" sz="2400" b="0" i="0" spc="-5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spc="-5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spc="-5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spc="-5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9</m:t>
                    </m:r>
                    <m:r>
                      <a:rPr lang="en-US" altLang="zh-CN" sz="2400" b="0" i="0" spc="-5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pc="-5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spc="-5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，某同学穿着轮滑鞋向右匀减速滑行。现测出他从</a:t>
                </a:r>
                <a:r>
                  <a:rPr lang="en-US" altLang="zh-CN" sz="2400" b="0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1号锥筒</a:t>
                </a:r>
                <a:endParaRPr lang="en-US" altLang="zh-CN" sz="2400" b="0" i="0" spc="-5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 spc="-5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运动到</a:t>
                </a:r>
                <a:r>
                  <a:rPr lang="en-US" altLang="zh-CN" sz="2400" b="0" i="0" spc="-5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2号锥筒用时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pc="-5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spc="-5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spc="-5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spc="-5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spc="-5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spc="-5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spc="-5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spc="-5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pc="-5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spc="-5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，从2号锥筒运动到3号锥筒用时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pc="-5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spc="-5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spc="-5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spc="-5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spc="-5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spc="-5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spc="-5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  <m:r>
                      <a:rPr lang="en-US" altLang="zh-CN" sz="2400" b="0" i="0" spc="-5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pc="-5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spc="-5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。求该同学</a:t>
                </a:r>
                <a:endParaRPr lang="en-US" altLang="zh-CN" sz="2400" spc="-50" dirty="0"/>
              </a:p>
            </p:txBody>
          </p:sp>
        </mc:Choice>
        <mc:Fallback>
          <p:sp>
            <p:nvSpPr>
              <p:cNvPr id="2" name="QO_5_BD.54_1#101de5a77?sp=1&amp;pid=395204156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596200"/>
              </a:xfrm>
              <a:prstGeom prst="rect">
                <a:avLst/>
              </a:prstGeom>
              <a:blipFill rotWithShape="1">
                <a:blip r:embed="rId1"/>
                <a:stretch>
                  <a:fillRect l="-5" t="-14" r="-617" b="-34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BD.54_2#101de5a77?pid=395204156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8920" y="2207612"/>
            <a:ext cx="6611112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5_AS.55_1#101de5a77?pid=395204156&amp;color=0,0,0&amp;vtp=1&amp;bt=1&amp;bbb=1"/>
          <p:cNvSpPr/>
          <p:nvPr/>
        </p:nvSpPr>
        <p:spPr>
          <a:xfrm>
            <a:off x="612648" y="486000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[解析]</a:t>
            </a:r>
            <a:r>
              <a:rPr lang="en-US" altLang="zh-CN" sz="24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规范审题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QO_5_AS.55_2#101de5a77?colgroup=21,13&amp;pid=395204156&amp;color=0,0,0&amp;vtp=1&amp;bbb=1&amp;hb=1"/>
              <p:cNvGraphicFramePr>
                <a:graphicFrameLocks noGrp="1"/>
              </p:cNvGraphicFramePr>
              <p:nvPr/>
            </p:nvGraphicFramePr>
            <p:xfrm>
              <a:off x="612648" y="1091282"/>
              <a:ext cx="10927080" cy="2487677"/>
            </p:xfrm>
            <a:graphic>
              <a:graphicData uri="http://schemas.openxmlformats.org/drawingml/2006/table">
                <a:tbl>
                  <a:tblPr/>
                  <a:tblGrid>
                    <a:gridCol w="1197864"/>
                    <a:gridCol w="5468112"/>
                    <a:gridCol w="4261104"/>
                  </a:tblGrid>
                  <a:tr h="492633">
                    <a:tc gridSpan="2"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关键信息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信息解读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8856">
                    <a:tc rowSpan="4"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1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题干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锥筒间距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𝑑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0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.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9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相邻两锥筒间位移相同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8856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向右匀减速滑行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加速度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4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相同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8666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从1号锥筒运动到2号锥筒用时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0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.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4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s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可求1</a:t>
                          </a:r>
                          <a:r>
                            <a:rPr lang="en-US" altLang="zh-CN" sz="2400" b="0" i="0" spc="-10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2间中间时刻的速度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8666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从2号锥筒运动到3号锥筒用时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0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.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5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s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可求2</a:t>
                          </a:r>
                          <a:r>
                            <a:rPr lang="en-US" altLang="zh-CN" sz="2400" b="0" i="0" spc="-10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3间中间时刻的速度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QO_5_AS.55_2#101de5a77?colgroup=21,13&amp;pid=395204156&amp;color=0,0,0&amp;vtp=1&amp;bbb=1&amp;hb=1"/>
              <p:cNvGraphicFramePr>
                <a:graphicFrameLocks noGrp="1"/>
              </p:cNvGraphicFramePr>
              <p:nvPr/>
            </p:nvGraphicFramePr>
            <p:xfrm>
              <a:off x="612648" y="1091282"/>
              <a:ext cx="10927080" cy="2487677"/>
            </p:xfrm>
            <a:graphic>
              <a:graphicData uri="http://schemas.openxmlformats.org/drawingml/2006/table">
                <a:tbl>
                  <a:tblPr/>
                  <a:tblGrid>
                    <a:gridCol w="1197864"/>
                    <a:gridCol w="5468112"/>
                    <a:gridCol w="4261104"/>
                  </a:tblGrid>
                  <a:tr h="492633">
                    <a:tc gridSpan="2"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关键信息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信息解读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8475">
                    <a:tc rowSpan="4"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1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题干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相邻两锥筒间位移相同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9110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向右匀减速滑行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  <a:tr h="498475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可求1</a:t>
                          </a:r>
                          <a:r>
                            <a:rPr lang="en-US" altLang="zh-CN" sz="2400" b="0" i="0" spc="-10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2间中间时刻的速度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99110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可求2</a:t>
                          </a:r>
                          <a:r>
                            <a:rPr lang="en-US" altLang="zh-CN" sz="2400" b="0" i="0" spc="-10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3间中间时刻的速度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QO_5_AS.55_2#101de5a77?colgroup=21,13&amp;pid=395204156&amp;color=0,0,0&amp;vtp=1&amp;bbb=1&amp;hb=1"/>
              <p:cNvGraphicFramePr>
                <a:graphicFrameLocks noGrp="1"/>
              </p:cNvGraphicFramePr>
              <p:nvPr/>
            </p:nvGraphicFramePr>
            <p:xfrm>
              <a:off x="612648" y="1093470"/>
              <a:ext cx="10927080" cy="4147693"/>
            </p:xfrm>
            <a:graphic>
              <a:graphicData uri="http://schemas.openxmlformats.org/drawingml/2006/table">
                <a:tbl>
                  <a:tblPr/>
                  <a:tblGrid>
                    <a:gridCol w="1197864"/>
                    <a:gridCol w="5468112"/>
                    <a:gridCol w="4261104"/>
                  </a:tblGrid>
                  <a:tr h="492633">
                    <a:tc gridSpan="2"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关键信息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信息解读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10336">
                    <a:tc rowSpan="4"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1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问题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知道锥筒间距和时间</a:t>
                          </a:r>
                          <a:r>
                            <a:rPr lang="en-US" altLang="zh-CN" sz="2400" b="0" i="0" spc="-10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r>
                            <a:rPr lang="en-US" altLang="zh-CN" sz="2400" b="0" i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怎样求中间时刻</a:t>
                          </a:r>
                          <a:endParaRPr lang="en-US" altLang="zh-CN" sz="2400" b="0" i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的速度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55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用重要推论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𝑣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altLang="zh-CN" sz="2400" b="0" i="1" spc="-100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en-US" altLang="zh-CN" sz="2400" b="0" i="0" spc="-100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pitchFamily="34" charset="-122"/>
                                          <a:cs typeface="Times New Roman" panose="02020603050405020304" pitchFamily="34" charset="-120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  <m:r>
                                <a:rPr lang="en-US" altLang="zh-CN" sz="24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altLang="zh-CN" sz="2400" b="0" i="1" spc="-10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𝑣</m:t>
                                  </m:r>
                                </m:e>
                              </m:ba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10336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知道两个中间时刻的速度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4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和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400" b="0" i="0" spc="-10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r>
                            <a:rPr lang="en-US" altLang="zh-CN" sz="2400" b="0" i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怎样</a:t>
                          </a:r>
                          <a:endParaRPr lang="en-US" altLang="zh-CN" sz="2400" b="0" i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求加速度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54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用加速度定义式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𝑎</m:t>
                              </m:r>
                              <m:r>
                                <a:rPr lang="en-US" altLang="zh-CN" sz="2400" b="0" i="0" spc="-1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400" b="0" i="1" spc="-10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Δ</m:t>
                                  </m:r>
                                  <m:r>
                                    <a:rPr lang="en-US" altLang="zh-CN" sz="2400" b="0" i="0" spc="-10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𝑣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pc="-10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Δ</m:t>
                                  </m:r>
                                  <m:r>
                                    <a:rPr lang="en-US" altLang="zh-CN" sz="2400" b="0" i="0" spc="-10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𝑡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10336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要求该同学最远能经过几号锥筒</a:t>
                          </a:r>
                          <a:r>
                            <a:rPr lang="en-US" altLang="zh-CN" sz="2400" b="0" i="0" spc="-10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r>
                            <a:rPr lang="en-US" altLang="zh-CN" sz="2400" b="0" i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需要</a:t>
                          </a:r>
                          <a:endParaRPr lang="en-US" altLang="zh-CN" sz="2400" b="0" i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知道什么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需要求到达1号锥筒时的速度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0" i="1" spc="-10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0" spc="-10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400" b="0" i="0" spc="-100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Times New Roman" panose="02020603050405020304" pitchFamily="34" charset="-12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10336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末速度为</a:t>
                          </a:r>
                          <a:r>
                            <a:rPr lang="en-US" altLang="zh-CN" sz="2400" b="0" i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0的匀减速直线运动可以看成</a:t>
                          </a:r>
                          <a:endParaRPr lang="en-US" altLang="zh-CN" sz="2400" b="0" i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什么运动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反方向初速度为</a:t>
                          </a:r>
                          <a:r>
                            <a:rPr lang="en-US" altLang="zh-CN" sz="2400" b="0" i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0的匀加速直线</a:t>
                          </a:r>
                          <a:endParaRPr lang="en-US" altLang="zh-CN" sz="2400" b="0" i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运动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QO_5_AS.55_2#101de5a77?colgroup=21,13&amp;pid=395204156&amp;color=0,0,0&amp;vtp=1&amp;bbb=1&amp;hb=1"/>
              <p:cNvGraphicFramePr>
                <a:graphicFrameLocks noGrp="1"/>
              </p:cNvGraphicFramePr>
              <p:nvPr/>
            </p:nvGraphicFramePr>
            <p:xfrm>
              <a:off x="612648" y="1093470"/>
              <a:ext cx="10927080" cy="4147693"/>
            </p:xfrm>
            <a:graphic>
              <a:graphicData uri="http://schemas.openxmlformats.org/drawingml/2006/table">
                <a:tbl>
                  <a:tblPr/>
                  <a:tblGrid>
                    <a:gridCol w="1197864"/>
                    <a:gridCol w="5468112"/>
                    <a:gridCol w="4261104"/>
                  </a:tblGrid>
                  <a:tr h="492633">
                    <a:tc gridSpan="2"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关键信息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信息解读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52500">
                    <a:tc rowSpan="4"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1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问题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知道锥筒间距和时间</a:t>
                          </a:r>
                          <a:r>
                            <a:rPr lang="en-US" altLang="zh-CN" sz="2400" b="0" i="0" spc="-10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r>
                            <a:rPr lang="en-US" altLang="zh-CN" sz="2400" b="0" i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怎样求中间时刻</a:t>
                          </a:r>
                          <a:endParaRPr lang="en-US" altLang="zh-CN" sz="2400" b="0" i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的速度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  <a:tr h="952500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  <a:tr h="952500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要求该同学最远能经过几号锥筒</a:t>
                          </a:r>
                          <a:r>
                            <a:rPr lang="en-US" altLang="zh-CN" sz="2400" b="0" i="0" spc="-10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，</a:t>
                          </a:r>
                          <a:r>
                            <a:rPr lang="en-US" altLang="zh-CN" sz="2400" b="0" i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需要</a:t>
                          </a:r>
                          <a:endParaRPr lang="en-US" altLang="zh-CN" sz="2400" b="0" i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知道什么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</a:tr>
                  <a:tr h="910336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末速度为</a:t>
                          </a:r>
                          <a:r>
                            <a:rPr lang="en-US" altLang="zh-CN" sz="2400" b="0" i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0的匀减速直线运动可以看成</a:t>
                          </a:r>
                          <a:endParaRPr lang="en-US" altLang="zh-CN" sz="2400" b="0" i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什么运动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反方向初速度为</a:t>
                          </a:r>
                          <a:r>
                            <a:rPr lang="en-US" altLang="zh-CN" sz="2400" b="0" i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0的匀加速直线</a:t>
                          </a:r>
                          <a:endParaRPr lang="en-US" altLang="zh-CN" sz="2400" b="0" i="0">
                            <a:solidFill>
                              <a:srgbClr val="FF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FF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运动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QO_5_AS.55_2#101de5a77?colgroup=21,13&amp;pid=395204156&amp;color=0,0,0&amp;vtp=1&amp;bbb=1&amp;hb=1"/>
          <p:cNvSpPr txBox="1"/>
          <p:nvPr/>
        </p:nvSpPr>
        <p:spPr>
          <a:xfrm>
            <a:off x="8999728" y="486000"/>
            <a:ext cx="2540000" cy="493597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algn="r">
              <a:lnSpc>
                <a:spcPts val="4200"/>
              </a:lnSpc>
            </a:pPr>
            <a:r>
              <a:rPr lang="zh-CN" altLang="en-US" sz="2400">
                <a:latin typeface="Times New Roman" panose="02020603050405020304" pitchFamily="34" charset="0"/>
              </a:rPr>
              <a:t>续表</a:t>
            </a:r>
            <a:endParaRPr lang="zh-CN" altLang="en-US" sz="2400">
              <a:latin typeface="Times New Roman" panose="02020603050405020304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56_1#685275564?pid=101de5a77&amp;color=0,0,0&amp;vtp=1&amp;bt=1&amp;bbb=1"/>
          <p:cNvSpPr/>
          <p:nvPr/>
        </p:nvSpPr>
        <p:spPr>
          <a:xfrm>
            <a:off x="612648" y="486000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（1）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滑行的加速度大小；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6_AN.57_1#685275564?pid=101de5a77&amp;color=0,0,0&amp;vtp=1&amp;bbb=1&amp;hb=1"/>
              <p:cNvSpPr/>
              <p:nvPr/>
            </p:nvSpPr>
            <p:spPr>
              <a:xfrm>
                <a:off x="612648" y="1026893"/>
                <a:ext cx="10963656" cy="528104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[答案]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规范答题解：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根据匀变速运动某段时间内的平均速度等于中间时刻的瞬时</a:t>
                </a:r>
                <a:endParaRPr lang="en-US" altLang="zh-CN" sz="2400" b="0" i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34" charset="-120"/>
                </a:endParaRPr>
              </a:p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  <a:sym typeface="+mn-ea"/>
                  </a:rPr>
                  <a:t>速度</a:t>
                </a:r>
                <a:r>
                  <a:rPr lang="en-US" altLang="zh-CN" sz="240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34" charset="-120"/>
                    <a:sym typeface="+mn-ea"/>
                  </a:rPr>
                  <a:t> 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指明选用规律）</a:t>
                </a:r>
                <a:endParaRPr lang="en-US" altLang="zh-CN" sz="2400" dirty="0"/>
              </a:p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可知在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1、2间中间时刻的速度为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（指明哪个过程）</a:t>
                </a:r>
                <a:endParaRPr lang="en-US" altLang="zh-CN" sz="2400" dirty="0"/>
              </a:p>
              <a:p>
                <a:pPr algn="l" latinLnBrk="1">
                  <a:lnSpc>
                    <a:spcPts val="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25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①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</a:t>
                </a:r>
                <a:r>
                  <a:rPr lang="zh-CN" altLang="en-US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3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间中间时刻的速度为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（指明哪个过程）</a:t>
                </a:r>
                <a:endParaRPr lang="en-US" altLang="zh-CN" sz="2400" dirty="0"/>
              </a:p>
              <a:p>
                <a:pPr algn="l" latinLnBrk="1">
                  <a:lnSpc>
                    <a:spcPts val="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8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根据加速度定义式可求加速度大小为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（指明选用规律）</a:t>
                </a:r>
                <a:endParaRPr lang="en-US" altLang="zh-CN" sz="2400" dirty="0"/>
              </a:p>
              <a:p>
                <a:pPr algn="l" latinLnBrk="1">
                  <a:lnSpc>
                    <a:spcPts val="59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Δ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Δ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4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b="0" i="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Times New Roman" panose="02020603050405020304" pitchFamily="34" charset="-12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③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algn="l"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④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O_6_AN.57_1#685275564?pid=101de5a77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26893"/>
                <a:ext cx="10963656" cy="5281041"/>
              </a:xfrm>
              <a:prstGeom prst="rect">
                <a:avLst/>
              </a:prstGeom>
              <a:blipFill rotWithShape="1">
                <a:blip r:embed="rId1"/>
                <a:stretch>
                  <a:fillRect l="-5" t="-2" r="2" b="-1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6_BD.58_1#fc0629bb4?pid=101de5a77&amp;color=0,0,0&amp;vtp=1&amp;bt=1&amp;bbb=1"/>
          <p:cNvSpPr/>
          <p:nvPr/>
        </p:nvSpPr>
        <p:spPr>
          <a:xfrm>
            <a:off x="612648" y="486000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最远能经过几号锥筒。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6_AN.59_1#fc0629bb4?pid=101de5a77&amp;color=0,0,0&amp;vtp=1&amp;bbb=1"/>
              <p:cNvSpPr/>
              <p:nvPr/>
            </p:nvSpPr>
            <p:spPr>
              <a:xfrm>
                <a:off x="612648" y="964282"/>
                <a:ext cx="10963656" cy="42972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3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[答案]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规范答题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设到达1号锥筒时的速度为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根据匀变速直线运动位移与时间的关系式得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（指明选用规律）</a:t>
                </a:r>
                <a:endParaRPr lang="en-US" altLang="zh-CN" sz="2400" dirty="0"/>
              </a:p>
              <a:p>
                <a:pPr latinLnBrk="1">
                  <a:lnSpc>
                    <a:spcPts val="43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sSubSup>
                      <m:sSub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b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𝑑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⑤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从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1号锥筒开始到停止的过程可看成反方向的初速度为0的匀加速直线运动</a:t>
                </a:r>
                <a:endParaRPr lang="en-US" altLang="zh-CN" sz="2400" dirty="0"/>
              </a:p>
              <a:p>
                <a:pPr latinLnBrk="1">
                  <a:lnSpc>
                    <a:spcPts val="43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b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⑥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（必要的文字说明）</a:t>
                </a:r>
                <a:endParaRPr lang="en-US" altLang="zh-CN" sz="2400" dirty="0"/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联立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⑤⑥两式代入数据解得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（写分式，联立各式，不写连等）</a:t>
                </a:r>
                <a:endParaRPr lang="en-US" altLang="zh-CN" sz="2400" dirty="0"/>
              </a:p>
              <a:p>
                <a:pPr latinLnBrk="1">
                  <a:lnSpc>
                    <a:spcPts val="43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001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25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≈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33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𝑑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⑦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故可知最远能经过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4号锥筒。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（明确回答题中问题）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O_6_AN.59_1#fc0629bb4?pid=101de5a77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964282"/>
                <a:ext cx="10963656" cy="4297299"/>
              </a:xfrm>
              <a:prstGeom prst="rect">
                <a:avLst/>
              </a:prstGeom>
              <a:blipFill rotWithShape="1">
                <a:blip r:embed="rId1"/>
                <a:stretch>
                  <a:fillRect l="-5" t="-8" r="2" b="-13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O_5_AS.55_3#101de5a77?pid=395204156&amp;color=0,0,0&amp;vtp=1&amp;bbb=1"/>
          <p:cNvSpPr/>
          <p:nvPr/>
        </p:nvSpPr>
        <p:spPr>
          <a:xfrm>
            <a:off x="612648" y="5360670"/>
            <a:ext cx="10963656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【评分细则】共10分，①②③④各式1分，⑤⑥⑦各式2分。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5_BD.60_1#7c26f31a6?pid=395204156&amp;color=0,0,0&amp;vtp=1&amp;bt=1&amp;bbb=1&amp;hb=1"/>
              <p:cNvSpPr/>
              <p:nvPr/>
            </p:nvSpPr>
            <p:spPr>
              <a:xfrm>
                <a:off x="612648" y="486000"/>
                <a:ext cx="10963656" cy="327202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迁移应用3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（2024·湖北武汉二中月考）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无人机在生产生活中有广泛应用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。我国林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业部门将无人机运用于森林防火工作中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，如图所示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，某架无人机执行火情察看任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务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，悬停在目标正上方且距目标高度为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𝐻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205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处，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时刻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，它以加速度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竖直向下匀加速运动距离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75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后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，立即向下做匀减速直线运动直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至速度为零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，重新悬停在距目标高度为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𝐻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70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的空中，然后进行拍照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。重力加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速度大小取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，求：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O_5_BD.60_1#7c26f31a6?pid=395204156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272028"/>
              </a:xfrm>
              <a:prstGeom prst="rect">
                <a:avLst/>
              </a:prstGeom>
              <a:blipFill rotWithShape="1">
                <a:blip r:embed="rId1"/>
                <a:stretch>
                  <a:fillRect l="-5" t="-7" r="-281" b="-16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_BD.60_2#7c26f31a6?pid=395204156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992" y="3845912"/>
            <a:ext cx="3182112" cy="198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#e45ff0c23.fixed?pid=c19963f32&amp;color=0,0,0&amp;vtp=1&amp;bbb=1"/>
          <p:cNvSpPr/>
          <p:nvPr/>
        </p:nvSpPr>
        <p:spPr>
          <a:xfrm>
            <a:off x="0" y="1316736"/>
            <a:ext cx="12188952" cy="7680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5400"/>
              </a:lnSpc>
            </a:pPr>
            <a:r>
              <a:rPr lang="en-US" altLang="zh-CN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第一章</a:t>
            </a:r>
            <a:r>
              <a:rPr lang="en-US" altLang="zh-CN" sz="4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运动的描述</a:t>
            </a:r>
            <a:r>
              <a:rPr lang="en-US" altLang="zh-CN" sz="4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匀变速直线运动的研究</a:t>
            </a:r>
            <a:endParaRPr lang="en-US" altLang="zh-CN" sz="4400" dirty="0"/>
          </a:p>
        </p:txBody>
      </p:sp>
      <p:sp>
        <p:nvSpPr>
          <p:cNvPr id="3" name="C_2#e45ff0c23"/>
          <p:cNvSpPr/>
          <p:nvPr/>
        </p:nvSpPr>
        <p:spPr>
          <a:xfrm>
            <a:off x="2670048" y="2450592"/>
            <a:ext cx="6766560" cy="9144"/>
          </a:xfrm>
          <a:prstGeom prst="line">
            <a:avLst/>
          </a:prstGeom>
          <a:noFill/>
          <a:ln w="28575">
            <a:solidFill>
              <a:srgbClr val="7F7F7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C_2#e45ff0c23.fixed?pid=c19963f32&amp;color=0,0,0&amp;vtp=1&amp;bbb=1"/>
          <p:cNvSpPr/>
          <p:nvPr/>
        </p:nvSpPr>
        <p:spPr>
          <a:xfrm>
            <a:off x="0" y="2734056"/>
            <a:ext cx="12188952" cy="6858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4200"/>
              </a:lnSpc>
            </a:pPr>
            <a:r>
              <a:rPr lang="en-US" altLang="zh-CN" sz="3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第3讲</a:t>
            </a:r>
            <a:r>
              <a:rPr lang="en-US" altLang="zh-CN" sz="3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自由落体运动和竖直上抛运动</a:t>
            </a:r>
            <a:r>
              <a:rPr lang="en-US" altLang="zh-CN" sz="3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多过程问题</a:t>
            </a:r>
            <a:endParaRPr lang="en-US" altLang="zh-CN" sz="3380" dirty="0"/>
          </a:p>
        </p:txBody>
      </p:sp>
    </p:spTree>
  </p:cSld>
  <p:clrMapOvr>
    <a:masterClrMapping/>
  </p:clrMapOvr>
  <p:transition>
    <p:split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6_BD.61_1#3a16d01ce?pid=7c26f31a6&amp;color=0,0,0&amp;vtp=1&amp;bt=1&amp;bbb=1"/>
              <p:cNvSpPr/>
              <p:nvPr/>
            </p:nvSpPr>
            <p:spPr>
              <a:xfrm>
                <a:off x="612648" y="486000"/>
                <a:ext cx="10963656" cy="4745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无人机从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时刻到重新悬停在距目标高度为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𝐻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70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处的总时间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O_6_BD.61_1#3a16d01ce?pid=7c26f31a6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74599"/>
              </a:xfrm>
              <a:prstGeom prst="rect">
                <a:avLst/>
              </a:prstGeom>
              <a:blipFill rotWithShape="1">
                <a:blip r:embed="rId1"/>
                <a:stretch>
                  <a:fillRect l="-5" t="-47" r="2" b="-123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6_AN.62_1#3a16d01ce?pid=7c26f31a6&amp;color=0,0,0&amp;vtp=1&amp;bbb=1"/>
              <p:cNvSpPr/>
              <p:nvPr/>
            </p:nvSpPr>
            <p:spPr>
              <a:xfrm>
                <a:off x="612648" y="1020225"/>
                <a:ext cx="10963656" cy="4686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[答案]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9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O_6_AN.62_1#3a16d01ce?pid=7c26f31a6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20225"/>
                <a:ext cx="10963656" cy="468630"/>
              </a:xfrm>
              <a:prstGeom prst="rect">
                <a:avLst/>
              </a:prstGeom>
              <a:blipFill rotWithShape="1">
                <a:blip r:embed="rId2"/>
                <a:stretch>
                  <a:fillRect l="-5" t="-89" r="2" b="-137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6_AS.63_1#3a16d01ce?pid=7c26f31a6&amp;color=0,0,0&amp;vtp=1&amp;bbb=1&amp;hb=1"/>
              <p:cNvSpPr/>
              <p:nvPr/>
            </p:nvSpPr>
            <p:spPr>
              <a:xfrm>
                <a:off x="612648" y="1498952"/>
                <a:ext cx="10963656" cy="159969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设无人机下降过程中最大速度为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，向下加速时间为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，减速时间为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由匀变速直线运动规律有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𝐻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𝐻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联立解得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9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O_6_AS.63_1#3a16d01ce?pid=7c26f31a6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498952"/>
                <a:ext cx="10963656" cy="1599692"/>
              </a:xfrm>
              <a:prstGeom prst="rect">
                <a:avLst/>
              </a:prstGeom>
              <a:blipFill rotWithShape="1">
                <a:blip r:embed="rId3"/>
                <a:stretch>
                  <a:fillRect l="-5" t="-22" r="2" b="-39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6_BD.64_1#2f5942be0?pid=7c26f31a6&amp;color=0,0,0&amp;vtp=1&amp;bt=1&amp;bbb=1&amp;hb=1"/>
              <p:cNvSpPr/>
              <p:nvPr/>
            </p:nvSpPr>
            <p:spPr>
              <a:xfrm>
                <a:off x="612648" y="486000"/>
                <a:ext cx="10963656" cy="10375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若无人机在距目标高度为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𝐻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70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处悬停时动力系统发生故障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，自由下落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后恢复动力，要使其不落地，恢复动力后的最小加速度大小。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O_6_BD.64_1#2f5942be0?pid=7c26f31a6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037590"/>
              </a:xfrm>
              <a:prstGeom prst="rect">
                <a:avLst/>
              </a:prstGeom>
              <a:blipFill rotWithShape="1">
                <a:blip r:embed="rId1"/>
                <a:stretch>
                  <a:fillRect l="-5" t="-22" r="2" b="-5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6_AN.65_1#2f5942be0?pid=7c26f31a6&amp;color=0,0,0&amp;vtp=1&amp;bbb=1"/>
              <p:cNvSpPr/>
              <p:nvPr/>
            </p:nvSpPr>
            <p:spPr>
              <a:xfrm>
                <a:off x="612648" y="1589185"/>
                <a:ext cx="10963656" cy="4686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[答案]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O_6_AN.65_1#2f5942be0?pid=7c26f31a6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589185"/>
                <a:ext cx="10963656" cy="468630"/>
              </a:xfrm>
              <a:prstGeom prst="rect">
                <a:avLst/>
              </a:prstGeom>
              <a:blipFill rotWithShape="1">
                <a:blip r:embed="rId2"/>
                <a:stretch>
                  <a:fillRect l="-5" t="-89" r="2" b="-137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6_AS.66_1#2f5942be0?pid=7c26f31a6&amp;color=0,0,0&amp;vtp=1&amp;bbb=1&amp;hb=1"/>
              <p:cNvSpPr/>
              <p:nvPr/>
            </p:nvSpPr>
            <p:spPr>
              <a:xfrm>
                <a:off x="612648" y="2067912"/>
                <a:ext cx="10963656" cy="23622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无人机自由下落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时的速度为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内向下运动的位移为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𝑔𝑡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′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设其向下减速的加速度大小为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时，恰好在到达地面前瞬间速度为零，此时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最小加速度大小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𝐻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，代入数据解得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O_6_AS.66_1#2f5942be0?pid=7c26f31a6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067912"/>
                <a:ext cx="10963656" cy="2362200"/>
              </a:xfrm>
              <a:prstGeom prst="rect">
                <a:avLst/>
              </a:prstGeom>
              <a:blipFill rotWithShape="1">
                <a:blip r:embed="rId3"/>
                <a:stretch>
                  <a:fillRect l="-5" t="-15" r="2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1#目录1:e45ff0c23?lid=56ed78543&amp;cid=56ed78543&amp;tib=255,255,255&amp;vtp=1" descr="preencoded.pn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232" y="2587752"/>
            <a:ext cx="393192" cy="393192"/>
          </a:xfrm>
          <a:prstGeom prst="rect">
            <a:avLst/>
          </a:prstGeom>
        </p:spPr>
      </p:pic>
      <p:sp>
        <p:nvSpPr>
          <p:cNvPr id="3" name="C_1#目录1:e45ff0c23?lid=56ed78543&amp;cid=56ed78543&amp;vtp=1&amp;bt=1&amp;bbb=1">
            <a:hlinkClick r:id="rId1" action="ppaction://hlinksldjump"/>
          </p:cNvPr>
          <p:cNvSpPr/>
          <p:nvPr/>
        </p:nvSpPr>
        <p:spPr>
          <a:xfrm>
            <a:off x="4709160" y="2313432"/>
            <a:ext cx="683971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179705" algn="l" latinLnBrk="1">
              <a:lnSpc>
                <a:spcPts val="3800"/>
              </a:lnSpc>
            </a:pPr>
            <a:r>
              <a:rPr lang="en-US" altLang="zh-CN" sz="3100" b="0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必备知识·强基固本</a:t>
            </a:r>
            <a:endParaRPr lang="en-US" altLang="zh-CN" sz="3100" dirty="0"/>
          </a:p>
        </p:txBody>
      </p:sp>
      <p:pic>
        <p:nvPicPr>
          <p:cNvPr id="4" name="C_1#目录1:e45ff0c23?lid=0c3848868&amp;cid=0c3848868&amp;tib=255,255,255&amp;vtp=1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232" y="3703320"/>
            <a:ext cx="393192" cy="393192"/>
          </a:xfrm>
          <a:prstGeom prst="rect">
            <a:avLst/>
          </a:prstGeom>
        </p:spPr>
      </p:pic>
      <p:sp>
        <p:nvSpPr>
          <p:cNvPr id="5" name="C_1#目录1:e45ff0c23?lid=0c3848868&amp;cid=0c3848868&amp;vtp=1&amp;bbb=1">
            <a:hlinkClick r:id="rId3" action="ppaction://hlinksldjump"/>
          </p:cNvPr>
          <p:cNvSpPr/>
          <p:nvPr/>
        </p:nvSpPr>
        <p:spPr>
          <a:xfrm>
            <a:off x="4709160" y="3429000"/>
            <a:ext cx="683971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179705" algn="l" latinLnBrk="1">
              <a:lnSpc>
                <a:spcPts val="3800"/>
              </a:lnSpc>
            </a:pPr>
            <a:r>
              <a:rPr lang="en-US" altLang="zh-CN" sz="3100" b="0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关键能力·核心突破</a:t>
            </a:r>
            <a:endParaRPr lang="en-US" altLang="zh-CN" sz="3100" dirty="0"/>
          </a:p>
        </p:txBody>
      </p:sp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3#0290ee930?pid=e45ff0c23&amp;color=0,0,0&amp;vtp=1&amp;bt=1&amp;bbb=1&amp;hb=1"/>
          <p:cNvSpPr/>
          <p:nvPr/>
        </p:nvSpPr>
        <p:spPr>
          <a:xfrm>
            <a:off x="612648" y="486000"/>
            <a:ext cx="10963656" cy="15921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课标要求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楷体" panose="02010609060101010101" pitchFamily="34" charset="-122"/>
                <a:cs typeface="Times New Roman" panose="02020603050405020304" pitchFamily="34" charset="-120"/>
              </a:rPr>
              <a:t> 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通过实验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认识自由落体运动规律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结合物理学史的相关内容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认识物理实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楷体" panose="02010609060101010101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验与科学推理在物理学研究中的作用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56ed78543.fixed?pid=e45ff0c23&amp;color=0,0,0&amp;vtp=1&amp;bbb=1"/>
          <p:cNvSpPr/>
          <p:nvPr/>
        </p:nvSpPr>
        <p:spPr>
          <a:xfrm>
            <a:off x="0" y="2157984"/>
            <a:ext cx="12188952" cy="14356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5900"/>
              </a:lnSpc>
            </a:pPr>
            <a:r>
              <a:rPr lang="en-US" altLang="zh-CN" sz="48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必备知识·强基固本</a:t>
            </a:r>
            <a:endParaRPr lang="en-US" altLang="zh-CN" sz="4800" dirty="0"/>
          </a:p>
        </p:txBody>
      </p:sp>
    </p:spTree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17f69e6b4?pid=56ed78543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一、自由落体运动</a:t>
            </a:r>
            <a:endParaRPr lang="en-US" altLang="zh-CN" sz="28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B_5_BD.1_1#aa11ec224?pid=17f69e6b4&amp;color=0,0,0&amp;vtp=1&amp;bbb=1"/>
              <p:cNvSpPr/>
              <p:nvPr/>
            </p:nvSpPr>
            <p:spPr>
              <a:xfrm>
                <a:off x="612648" y="1121661"/>
                <a:ext cx="10963656" cy="10333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定义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：物体只在</a:t>
                </a:r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作用下从</a:t>
                </a:r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开始下落的运动。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2.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运动性质：初速度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、加速度为重力加速度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运动。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QB_5_BD.1_1#aa11ec224?pid=17f69e6b4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21661"/>
                <a:ext cx="10963656" cy="1033399"/>
              </a:xfrm>
              <a:prstGeom prst="rect">
                <a:avLst/>
              </a:prstGeom>
              <a:blipFill rotWithShape="1">
                <a:blip r:embed="rId1"/>
                <a:stretch>
                  <a:fillRect l="-5" t="-24" r="2" b="-56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B_5_AN.2_1#aa11ec224.blank?pid=17f69e6b4&amp;color=0,0,0&amp;vpa=1&amp;vtp=1&amp;bbb=1"/>
          <p:cNvSpPr/>
          <p:nvPr/>
        </p:nvSpPr>
        <p:spPr>
          <a:xfrm>
            <a:off x="3145505" y="1093721"/>
            <a:ext cx="833438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重力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5" name="QB_5_AN.3_1#aa11ec224.blank?pid=17f69e6b4&amp;color=0,0,0&amp;vpa=2&amp;vtp=1&amp;bbb=1"/>
          <p:cNvSpPr/>
          <p:nvPr/>
        </p:nvSpPr>
        <p:spPr>
          <a:xfrm>
            <a:off x="5279105" y="1093721"/>
            <a:ext cx="833438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静止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7" name="QB_5_AN.5_1#aa11ec224.blank?pid=17f69e6b4&amp;color=0,0,0&amp;vpa=3&amp;vtp=1&amp;bbb=1"/>
          <p:cNvSpPr/>
          <p:nvPr/>
        </p:nvSpPr>
        <p:spPr>
          <a:xfrm>
            <a:off x="7861967" y="1630931"/>
            <a:ext cx="1752600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匀加速直线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8" name="QO_5_BD.6_1#2a32bb451?pid=17f69e6b4&amp;color=0,0,0&amp;vtp=1&amp;bt=1&amp;bbb=1"/>
          <p:cNvSpPr/>
          <p:nvPr/>
        </p:nvSpPr>
        <p:spPr>
          <a:xfrm>
            <a:off x="612648" y="2166972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3.</a:t>
            </a:r>
            <a:r>
              <a:rPr lang="en-US" altLang="zh-CN" sz="2400" b="1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基本规律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QB_6_BD.7_1#cafa797ca?pid=2a32bb451&amp;color=0,0,0&amp;vtp=1&amp;bbb=1"/>
              <p:cNvSpPr/>
              <p:nvPr/>
            </p:nvSpPr>
            <p:spPr>
              <a:xfrm>
                <a:off x="612648" y="2650842"/>
                <a:ext cx="10963656" cy="18715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速度与时间的关系式：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6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位移与时间的关系式：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</a:t>
                </a:r>
                <a:r>
                  <a:rPr kumimoji="0" lang="en-US" altLang="zh-CN" sz="3650" b="1" i="0" u="sng" strike="noStrike" kern="0" cap="none" spc="-9990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（3）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速度与位移的关系式：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p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QB_6_BD.7_1#cafa797ca?pid=2a32bb451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50842"/>
                <a:ext cx="10963656" cy="1871599"/>
              </a:xfrm>
              <a:prstGeom prst="rect">
                <a:avLst/>
              </a:prstGeom>
              <a:blipFill rotWithShape="1">
                <a:blip r:embed="rId2"/>
                <a:stretch>
                  <a:fillRect l="-5" t="-19" r="2" b="-31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QB_6_AN.8_1#cafa797ca.blank?pid=2a32bb451&amp;color=0,0,0&amp;vpa=4&amp;vtp=1&amp;bbb=1"/>
              <p:cNvSpPr/>
              <p:nvPr/>
            </p:nvSpPr>
            <p:spPr>
              <a:xfrm>
                <a:off x="5097272" y="2720247"/>
                <a:ext cx="557213" cy="35344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𝒈𝒕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 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10" name="QB_6_AN.8_1#cafa797ca.blank?pid=2a32bb451&amp;color=0,0,0&amp;vpa=4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272" y="2720247"/>
                <a:ext cx="557213" cy="353441"/>
              </a:xfrm>
              <a:prstGeom prst="rect">
                <a:avLst/>
              </a:prstGeom>
              <a:blipFill rotWithShape="1">
                <a:blip r:embed="rId3"/>
                <a:stretch>
                  <a:fillRect l="-23" t="-153" r="80" b="-76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QB_6_AN.10_1#cafa797ca.blank?pid=2a32bb451&amp;color=0,0,0&amp;vpa=5&amp;vtp=1&amp;bbb=1&amp;rh=41.46504"/>
              <p:cNvSpPr/>
              <p:nvPr/>
            </p:nvSpPr>
            <p:spPr>
              <a:xfrm>
                <a:off x="5110988" y="3316004"/>
                <a:ext cx="820674" cy="52216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1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𝟐</m:t>
                        </m:r>
                      </m:den>
                    </m:f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𝒈</m:t>
                    </m:r>
                    <m:sSup>
                      <m:sSup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𝒕</m:t>
                        </m:r>
                      </m:e>
                      <m:sup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12" name="QB_6_AN.10_1#cafa797ca.blank?pid=2a32bb451&amp;color=0,0,0&amp;vpa=5&amp;vtp=1&amp;bbb=1&amp;rh=41.465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988" y="3316004"/>
                <a:ext cx="820674" cy="522161"/>
              </a:xfrm>
              <a:prstGeom prst="rect">
                <a:avLst/>
              </a:prstGeom>
              <a:blipFill rotWithShape="1">
                <a:blip r:embed="rId4"/>
                <a:stretch>
                  <a:fillRect l="-62" t="-7" r="15" b="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QB_6_AN.12_1#cafa797ca.blank?pid=2a32bb451&amp;color=0,0,0&amp;vpa=6&amp;vtp=1&amp;bbb=1"/>
              <p:cNvSpPr/>
              <p:nvPr/>
            </p:nvSpPr>
            <p:spPr>
              <a:xfrm>
                <a:off x="5272849" y="4097943"/>
                <a:ext cx="803275" cy="35344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𝟐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𝒈𝒉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14" name="QB_6_AN.12_1#cafa797ca.blank?pid=2a32bb451&amp;color=0,0,0&amp;vpa=6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849" y="4097943"/>
                <a:ext cx="803275" cy="353441"/>
              </a:xfrm>
              <a:prstGeom prst="rect">
                <a:avLst/>
              </a:prstGeom>
              <a:blipFill rotWithShape="1">
                <a:blip r:embed="rId5"/>
                <a:stretch>
                  <a:fillRect l="-55" t="-81" r="55" b="-77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  <p:bldP spid="5" grpId="0" animBg="1" build="p"/>
      <p:bldP spid="7" grpId="0" animBg="1" build="p"/>
      <p:bldP spid="10" grpId="0" animBg="1" build="p"/>
      <p:bldP spid="12" grpId="0" animBg="1" build="p"/>
      <p:bldP spid="14" grpId="0" animBg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1e384caf1?pid=56ed78543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二、竖直上抛运动</a:t>
            </a:r>
            <a:endParaRPr lang="en-US" altLang="zh-CN" sz="28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B_5_BD.13_1#a72b162e2?pid=1e384caf1&amp;color=0,0,0&amp;vtp=1&amp;bbb=1"/>
              <p:cNvSpPr/>
              <p:nvPr/>
            </p:nvSpPr>
            <p:spPr>
              <a:xfrm>
                <a:off x="612648" y="1129174"/>
                <a:ext cx="10963656" cy="4745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</a:t>
                </a:r>
                <a:r>
                  <a:rPr lang="en-US" altLang="zh-CN" sz="2400" b="1" i="0" spc="-10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spc="-10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spc="-10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运动特点：加速度为</a:t>
                </a:r>
                <a14:m>
                  <m:oMath xmlns:m="http://schemas.openxmlformats.org/officeDocument/2006/math">
                    <m:r>
                      <a:rPr lang="en-US" altLang="zh-CN" sz="2400" b="0" i="0" spc="-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spc="-10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，上升阶段做</a:t>
                </a:r>
                <a:r>
                  <a:rPr lang="en-US" altLang="zh-CN" sz="2400" i="0" spc="-1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____________</a:t>
                </a:r>
                <a:r>
                  <a:rPr lang="en-US" altLang="zh-CN" sz="2400" b="0" i="0" spc="-10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运动，下降阶段做</a:t>
                </a:r>
                <a:r>
                  <a:rPr lang="en-US" altLang="zh-CN" sz="2400" i="0" spc="-1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:r>
                  <a:rPr lang="en-US" altLang="zh-CN" sz="2400" b="0" i="0" spc="-10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运动</a:t>
                </a:r>
                <a:r>
                  <a:rPr lang="en-US" altLang="zh-CN" sz="2400" b="0" i="0" spc="-10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spc="-1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QB_5_BD.13_1#a72b162e2?pid=1e384caf1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29174"/>
                <a:ext cx="10963656" cy="474599"/>
              </a:xfrm>
              <a:prstGeom prst="rect">
                <a:avLst/>
              </a:prstGeom>
              <a:blipFill rotWithShape="1">
                <a:blip r:embed="rId1"/>
                <a:stretch>
                  <a:fillRect l="-5" t="-30" r="-2778" b="-123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B_5_AN.14_1#a72b162e2.blank?pid=1e384caf1&amp;color=0,0,0&amp;vpa=7&amp;vtp=1&amp;bbb=1"/>
          <p:cNvSpPr/>
          <p:nvPr/>
        </p:nvSpPr>
        <p:spPr>
          <a:xfrm>
            <a:off x="5514498" y="1079644"/>
            <a:ext cx="1676400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spc="-10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匀减速直线</a:t>
            </a:r>
            <a:endParaRPr lang="en-US" altLang="zh-CN" sz="2400" spc="-100" dirty="0">
              <a:solidFill>
                <a:srgbClr val="FF0000"/>
              </a:solidFill>
            </a:endParaRPr>
          </a:p>
        </p:txBody>
      </p:sp>
      <p:sp>
        <p:nvSpPr>
          <p:cNvPr id="5" name="QB_5_AN.15_1#a72b162e2.blank?pid=1e384caf1&amp;color=0,0,0&amp;vpa=8&amp;vtp=1&amp;bbb=1"/>
          <p:cNvSpPr/>
          <p:nvPr/>
        </p:nvSpPr>
        <p:spPr>
          <a:xfrm>
            <a:off x="9527699" y="1079644"/>
            <a:ext cx="1382713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1" i="0" spc="-100" dirty="0">
                <a:solidFill>
                  <a:srgbClr val="FF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自由落体</a:t>
            </a:r>
            <a:endParaRPr lang="en-US" altLang="zh-CN" sz="2400" spc="-100" dirty="0">
              <a:solidFill>
                <a:srgbClr val="FF0000"/>
              </a:solidFill>
            </a:endParaRPr>
          </a:p>
        </p:txBody>
      </p:sp>
      <p:sp>
        <p:nvSpPr>
          <p:cNvPr id="6" name="QO_5_BD.16_1#7c92a374b?pid=1e384caf1&amp;color=0,0,0&amp;vtp=1&amp;bt=1&amp;bbb=1"/>
          <p:cNvSpPr/>
          <p:nvPr/>
        </p:nvSpPr>
        <p:spPr>
          <a:xfrm>
            <a:off x="612648" y="1610712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2.</a:t>
            </a:r>
            <a:r>
              <a:rPr lang="en-US" altLang="zh-CN" sz="2400" b="1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基本规律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QB_6_BD.17_1#09eeb413e?pid=7c92a374b&amp;color=0,0,0&amp;vtp=1&amp;bbb=1"/>
              <p:cNvSpPr/>
              <p:nvPr/>
            </p:nvSpPr>
            <p:spPr>
              <a:xfrm>
                <a:off x="612648" y="2094582"/>
                <a:ext cx="10963656" cy="366801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速度与时间的关系式：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6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位移与时间的关系式：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ℎ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</a:t>
                </a:r>
                <a:r>
                  <a:rPr kumimoji="0" lang="en-US" altLang="zh-CN" sz="3650" b="1" i="0" u="sng" strike="noStrike" kern="0" cap="none" spc="-9990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__________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（3）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速度与位移的关系式：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p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sSubSup>
                      <m:sSubSupPr>
                        <m:ctrlPr>
                          <a:rPr kumimoji="0" lang="en-US" altLang="zh-CN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  <m:sup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bSup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_______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7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（4）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上升的最大高度：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𝐻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</a:t>
                </a:r>
                <a:r>
                  <a:rPr kumimoji="0" lang="en-US" altLang="zh-CN" sz="4300" b="1" i="0" u="sng" strike="noStrike" kern="0" cap="none" spc="-9990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6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（5）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E8CBB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上升到最高点所用时间：</a:t>
                </a:r>
                <a14:m>
                  <m:oMath xmlns:m="http://schemas.openxmlformats.org/officeDocument/2006/math"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</a:t>
                </a:r>
                <a:r>
                  <a:rPr kumimoji="0" lang="en-US" altLang="zh-CN" sz="3700" b="1" i="0" u="sng" strike="noStrike" kern="0" cap="none" spc="-99900" normalizeH="0" baseline="0" noProof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__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QB_6_BD.17_1#09eeb413e?pid=7c92a374b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094582"/>
                <a:ext cx="10963656" cy="3668014"/>
              </a:xfrm>
              <a:prstGeom prst="rect">
                <a:avLst/>
              </a:prstGeom>
              <a:blipFill rotWithShape="1">
                <a:blip r:embed="rId2"/>
                <a:stretch>
                  <a:fillRect l="-5" t="-10" r="2" b="-3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QB_6_AN.18_1#09eeb413e.blank?pid=7c92a374b&amp;color=0,0,0&amp;vpa=9&amp;vtp=1&amp;bbb=1"/>
              <p:cNvSpPr/>
              <p:nvPr/>
            </p:nvSpPr>
            <p:spPr>
              <a:xfrm>
                <a:off x="5084573" y="2168305"/>
                <a:ext cx="1181608" cy="35344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𝒗</m:t>
                        </m:r>
                      </m:e>
                      <m: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𝟎</m:t>
                        </m:r>
                      </m:sub>
                    </m:sSub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𝒈𝒕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8" name="QB_6_AN.18_1#09eeb413e.blank?pid=7c92a374b&amp;color=0,0,0&amp;vpa=9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573" y="2168305"/>
                <a:ext cx="1181608" cy="353441"/>
              </a:xfrm>
              <a:prstGeom prst="rect">
                <a:avLst/>
              </a:prstGeom>
              <a:blipFill rotWithShape="1">
                <a:blip r:embed="rId3"/>
                <a:stretch>
                  <a:fillRect l="-11" t="-117" b="-7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QB_6_AN.20_1#09eeb413e.blank?pid=7c92a374b&amp;color=0,0,0&amp;vpa=10&amp;vtp=1&amp;bbb=1&amp;rh=41.46504"/>
              <p:cNvSpPr/>
              <p:nvPr/>
            </p:nvSpPr>
            <p:spPr>
              <a:xfrm>
                <a:off x="5085588" y="2764062"/>
                <a:ext cx="1640332" cy="52216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1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𝒗</m:t>
                        </m:r>
                      </m:e>
                      <m:sub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𝟎</m:t>
                        </m:r>
                      </m:sub>
                    </m:sSub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𝒕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−</m:t>
                    </m:r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𝟐</m:t>
                        </m:r>
                      </m:den>
                    </m:f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𝒈</m:t>
                    </m:r>
                    <m:sSup>
                      <m:sSup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𝒕</m:t>
                        </m:r>
                      </m:e>
                      <m:sup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10" name="QB_6_AN.20_1#09eeb413e.blank?pid=7c92a374b&amp;color=0,0,0&amp;vpa=10&amp;vtp=1&amp;bbb=1&amp;rh=41.465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588" y="2764062"/>
                <a:ext cx="1640332" cy="522161"/>
              </a:xfrm>
              <a:prstGeom prst="rect">
                <a:avLst/>
              </a:prstGeom>
              <a:blipFill rotWithShape="1">
                <a:blip r:embed="rId4"/>
                <a:stretch>
                  <a:fillRect l="-31" t="-104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QB_6_AN.22_1#09eeb413e.blank?pid=7c92a374b&amp;color=0,0,0&amp;vpa=11&amp;vtp=1&amp;bbb=1"/>
              <p:cNvSpPr/>
              <p:nvPr/>
            </p:nvSpPr>
            <p:spPr>
              <a:xfrm>
                <a:off x="5959602" y="3576290"/>
                <a:ext cx="963613" cy="35344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𝟐</m:t>
                    </m:r>
                    <m:r>
                      <a:rPr lang="en-US" altLang="zh-CN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34" charset="-122"/>
                        <a:cs typeface="Times New Roman" panose="02020603050405020304" pitchFamily="34" charset="-120"/>
                      </a:rPr>
                      <m:t>𝒈𝒉</m:t>
                    </m:r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12" name="QB_6_AN.22_1#09eeb413e.blank?pid=7c92a374b&amp;color=0,0,0&amp;vpa=11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602" y="3576290"/>
                <a:ext cx="963613" cy="353441"/>
              </a:xfrm>
              <a:prstGeom prst="rect">
                <a:avLst/>
              </a:prstGeom>
              <a:blipFill rotWithShape="1">
                <a:blip r:embed="rId5"/>
                <a:stretch>
                  <a:fillRect l="-13" t="-171" r="46" b="-76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QB_6_AN.24_1#09eeb413e.blank?pid=7c92a374b&amp;color=0,0,0&amp;vpa=12&amp;vtp=1&amp;bbb=1&amp;rh=50.73504"/>
              <p:cNvSpPr/>
              <p:nvPr/>
            </p:nvSpPr>
            <p:spPr>
              <a:xfrm>
                <a:off x="4519422" y="4174714"/>
                <a:ext cx="439738" cy="6372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5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𝟐</m:t>
                        </m:r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𝒈</m:t>
                        </m:r>
                      </m:den>
                    </m:f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14" name="QB_6_AN.24_1#09eeb413e.blank?pid=7c92a374b&amp;color=0,0,0&amp;vpa=12&amp;vtp=1&amp;bbb=1&amp;rh=50.735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422" y="4174714"/>
                <a:ext cx="439738" cy="637286"/>
              </a:xfrm>
              <a:prstGeom prst="rect">
                <a:avLst/>
              </a:prstGeom>
              <a:blipFill rotWithShape="1">
                <a:blip r:embed="rId6"/>
                <a:stretch>
                  <a:fillRect l="-29" t="-35" r="101" b="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QB_6_AN.26_1#09eeb413e.blank?pid=7c92a374b&amp;color=0,0,0&amp;vpa=13&amp;vtp=1&amp;bbb=1&amp;rh=42.09504"/>
              <p:cNvSpPr/>
              <p:nvPr/>
            </p:nvSpPr>
            <p:spPr>
              <a:xfrm>
                <a:off x="5343399" y="5156551"/>
                <a:ext cx="407670" cy="53365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2400" b="1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楷体" panose="02010609060101010101" pitchFamily="34" charset="-122"/>
                                <a:cs typeface="Times New Roman" panose="02020603050405020304" pitchFamily="34" charset="-12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altLang="zh-CN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34" charset="-122"/>
                            <a:cs typeface="Times New Roman" panose="02020603050405020304" pitchFamily="34" charset="-120"/>
                          </a:rPr>
                          <m:t>𝒈</m:t>
                        </m:r>
                      </m:den>
                    </m:f>
                  </m:oMath>
                </a14:m>
                <a:r>
                  <a:rPr lang="en-US" altLang="zh-CN" sz="100" b="1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楷体" panose="02010609060101010101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100" dirty="0"/>
              </a:p>
            </p:txBody>
          </p:sp>
        </mc:Choice>
        <mc:Fallback>
          <p:sp>
            <p:nvSpPr>
              <p:cNvPr id="16" name="QB_6_AN.26_1#09eeb413e.blank?pid=7c92a374b&amp;color=0,0,0&amp;vpa=13&amp;vtp=1&amp;bbb=1&amp;rh=42.095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399" y="5156551"/>
                <a:ext cx="407670" cy="533654"/>
              </a:xfrm>
              <a:prstGeom prst="rect">
                <a:avLst/>
              </a:prstGeom>
              <a:blipFill rotWithShape="1">
                <a:blip r:embed="rId7"/>
                <a:stretch>
                  <a:fillRect l="-125" t="-66" r="125" b="1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  <p:bldP spid="5" grpId="0" animBg="1" build="p"/>
      <p:bldP spid="8" grpId="0" animBg="1" build="p"/>
      <p:bldP spid="10" grpId="0" animBg="1" build="p"/>
      <p:bldP spid="12" grpId="0" animBg="1" build="p"/>
      <p:bldP spid="14" grpId="0" animBg="1" build="p"/>
      <p:bldP spid="16" grpId="0" animBg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6ce27c20a?pid=1e384caf1&amp;color=0,0,0&amp;vtp=1&amp;bt=1&amp;bbb=1"/>
          <p:cNvSpPr/>
          <p:nvPr/>
        </p:nvSpPr>
        <p:spPr>
          <a:xfrm>
            <a:off x="612648" y="486000"/>
            <a:ext cx="10963656" cy="9499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500"/>
              </a:lnSpc>
            </a:pPr>
            <a:r>
              <a:rPr lang="en-US" altLang="zh-CN" sz="26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自主评价</a:t>
            </a:r>
            <a:endParaRPr lang="en-US" altLang="zh-CN" sz="2600" dirty="0"/>
          </a:p>
        </p:txBody>
      </p:sp>
      <p:sp>
        <p:nvSpPr>
          <p:cNvPr id="3" name="QO_6_BD.27_1#4a0b67ba4?sp=1&amp;pid=6ce27c20a&amp;color=0,0,0&amp;vtp=1&amp;bbb=1&amp;hb=1"/>
          <p:cNvSpPr/>
          <p:nvPr/>
        </p:nvSpPr>
        <p:spPr>
          <a:xfrm>
            <a:off x="612648" y="1067850"/>
            <a:ext cx="10963656" cy="32727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1.</a:t>
            </a:r>
            <a:r>
              <a:rPr lang="en-US" altLang="zh-CN" sz="2400" b="1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依据下面小情境，判断下列说法对错。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楷体" panose="02010609060101010101" pitchFamily="34" charset="-122"/>
                <a:cs typeface="Times New Roman" panose="02020603050405020304" pitchFamily="34" charset="-120"/>
              </a:rPr>
              <a:t>人教版必修第一册改编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）动手做一做下列实验并观察实验现象：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实验一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：在教室内拿两张同样大小的纸，将其中一张揉成一个团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，让纸团和另一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张纸在同样的高度同时落下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；</a:t>
            </a:r>
            <a:endParaRPr lang="en-US" altLang="zh-CN" sz="2400" dirty="0"/>
          </a:p>
          <a:p>
            <a:pPr latinLnBrk="1">
              <a:lnSpc>
                <a:spcPts val="44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实验二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：拿一块与纸团差不多大小的橡皮与纸团从同一高度同时落下；</a:t>
            </a:r>
            <a:endParaRPr lang="en-US" altLang="zh-CN" sz="2400" dirty="0"/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实验三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：竖直向上抛出一个纸团。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5447</Words>
  <Application>WPS 演示</Application>
  <PresentationFormat>宽屏</PresentationFormat>
  <Paragraphs>348</Paragraphs>
  <Slides>31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微软雅黑</vt:lpstr>
      <vt:lpstr>宋体</vt:lpstr>
      <vt:lpstr>Times New Roman</vt:lpstr>
      <vt:lpstr>Times New Roman</vt:lpstr>
      <vt:lpstr>楷体</vt:lpstr>
      <vt:lpstr>Cambria Math</vt:lpstr>
      <vt:lpstr>Calibri</vt:lpstr>
      <vt:lpstr>等线</vt:lpstr>
      <vt:lpstr>Arial Unicode MS</vt:lpstr>
      <vt:lpstr>Calibri</vt:lpstr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萤火虫</cp:lastModifiedBy>
  <cp:revision>6</cp:revision>
  <dcterms:created xsi:type="dcterms:W3CDTF">2025-01-23T09:57:00Z</dcterms:created>
  <dcterms:modified xsi:type="dcterms:W3CDTF">2025-04-08T07:58:44Z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E8C53EEED5E7451084291F27B9CEAC80_12</vt:lpwstr>
  </property>
  <property fmtid="{D5CDD505-2E9C-101B-9397-08002B2CF9AE}" pid="3" name="KSOProductBuildVer">
    <vt:lpwstr>2052-12.1.0.20305</vt:lpwstr>
  </property>
</Properties>
</file>